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8"/>
  </p:notesMasterIdLst>
  <p:sldIdLst>
    <p:sldId id="256" r:id="rId2"/>
    <p:sldId id="297" r:id="rId3"/>
    <p:sldId id="298" r:id="rId4"/>
    <p:sldId id="334" r:id="rId5"/>
    <p:sldId id="300" r:id="rId6"/>
    <p:sldId id="306" r:id="rId7"/>
    <p:sldId id="307" r:id="rId8"/>
    <p:sldId id="338" r:id="rId9"/>
    <p:sldId id="340" r:id="rId10"/>
    <p:sldId id="342" r:id="rId11"/>
    <p:sldId id="341" r:id="rId12"/>
    <p:sldId id="310" r:id="rId13"/>
    <p:sldId id="312" r:id="rId14"/>
    <p:sldId id="313" r:id="rId15"/>
    <p:sldId id="315" r:id="rId16"/>
    <p:sldId id="318" r:id="rId17"/>
    <p:sldId id="295" r:id="rId18"/>
    <p:sldId id="319" r:id="rId19"/>
    <p:sldId id="320" r:id="rId20"/>
    <p:sldId id="321" r:id="rId21"/>
    <p:sldId id="322" r:id="rId22"/>
    <p:sldId id="323" r:id="rId23"/>
    <p:sldId id="325" r:id="rId24"/>
    <p:sldId id="327" r:id="rId25"/>
    <p:sldId id="336" r:id="rId26"/>
    <p:sldId id="330" r:id="rId27"/>
    <p:sldId id="332" r:id="rId28"/>
    <p:sldId id="333" r:id="rId29"/>
    <p:sldId id="337" r:id="rId30"/>
    <p:sldId id="273" r:id="rId31"/>
    <p:sldId id="331" r:id="rId32"/>
    <p:sldId id="299" r:id="rId33"/>
    <p:sldId id="303" r:id="rId34"/>
    <p:sldId id="301" r:id="rId35"/>
    <p:sldId id="304" r:id="rId36"/>
    <p:sldId id="326"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91864" autoAdjust="0"/>
  </p:normalViewPr>
  <p:slideViewPr>
    <p:cSldViewPr snapToGrid="0">
      <p:cViewPr varScale="1">
        <p:scale>
          <a:sx n="66" d="100"/>
          <a:sy n="66" d="100"/>
        </p:scale>
        <p:origin x="2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452DD-0240-4E6B-9610-0FE9F976DC9C}" type="datetimeFigureOut">
              <a:rPr lang="en-US" smtClean="0"/>
              <a:t>6/1/2022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142D0-2F42-469C-AE47-AE70BC8CCCA2}" type="slidenum">
              <a:rPr lang="en-US" smtClean="0"/>
              <a:t>‹#›</a:t>
            </a:fld>
            <a:endParaRPr lang="en-US"/>
          </a:p>
        </p:txBody>
      </p:sp>
    </p:spTree>
    <p:extLst>
      <p:ext uri="{BB962C8B-B14F-4D97-AF65-F5344CB8AC3E}">
        <p14:creationId xmlns:p14="http://schemas.microsoft.com/office/powerpoint/2010/main" val="1132933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142D0-2F42-469C-AE47-AE70BC8CCCA2}" type="slidenum">
              <a:rPr lang="en-US" smtClean="0"/>
              <a:t>1</a:t>
            </a:fld>
            <a:endParaRPr lang="en-US"/>
          </a:p>
        </p:txBody>
      </p:sp>
    </p:spTree>
    <p:extLst>
      <p:ext uri="{BB962C8B-B14F-4D97-AF65-F5344CB8AC3E}">
        <p14:creationId xmlns:p14="http://schemas.microsoft.com/office/powerpoint/2010/main" val="2457741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142D0-2F42-469C-AE47-AE70BC8CCCA2}" type="slidenum">
              <a:rPr lang="en-US" smtClean="0"/>
              <a:t>2</a:t>
            </a:fld>
            <a:endParaRPr lang="en-US"/>
          </a:p>
        </p:txBody>
      </p:sp>
    </p:spTree>
    <p:extLst>
      <p:ext uri="{BB962C8B-B14F-4D97-AF65-F5344CB8AC3E}">
        <p14:creationId xmlns:p14="http://schemas.microsoft.com/office/powerpoint/2010/main" val="127245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back office to the front pages.</a:t>
            </a:r>
          </a:p>
        </p:txBody>
      </p:sp>
      <p:sp>
        <p:nvSpPr>
          <p:cNvPr id="4" name="Slide Number Placeholder 3"/>
          <p:cNvSpPr>
            <a:spLocks noGrp="1"/>
          </p:cNvSpPr>
          <p:nvPr>
            <p:ph type="sldNum" sz="quarter" idx="5"/>
          </p:nvPr>
        </p:nvSpPr>
        <p:spPr/>
        <p:txBody>
          <a:bodyPr/>
          <a:lstStyle/>
          <a:p>
            <a:fld id="{6EB142D0-2F42-469C-AE47-AE70BC8CCCA2}" type="slidenum">
              <a:rPr lang="en-US" smtClean="0"/>
              <a:t>3</a:t>
            </a:fld>
            <a:endParaRPr lang="en-US"/>
          </a:p>
        </p:txBody>
      </p:sp>
    </p:spTree>
    <p:extLst>
      <p:ext uri="{BB962C8B-B14F-4D97-AF65-F5344CB8AC3E}">
        <p14:creationId xmlns:p14="http://schemas.microsoft.com/office/powerpoint/2010/main" val="4027811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142D0-2F42-469C-AE47-AE70BC8CCCA2}" type="slidenum">
              <a:rPr lang="en-US" smtClean="0"/>
              <a:t>22</a:t>
            </a:fld>
            <a:endParaRPr lang="en-US"/>
          </a:p>
        </p:txBody>
      </p:sp>
    </p:spTree>
    <p:extLst>
      <p:ext uri="{BB962C8B-B14F-4D97-AF65-F5344CB8AC3E}">
        <p14:creationId xmlns:p14="http://schemas.microsoft.com/office/powerpoint/2010/main" val="2028703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142D0-2F42-469C-AE47-AE70BC8CCCA2}" type="slidenum">
              <a:rPr lang="en-US" smtClean="0"/>
              <a:t>23</a:t>
            </a:fld>
            <a:endParaRPr lang="en-US"/>
          </a:p>
        </p:txBody>
      </p:sp>
    </p:spTree>
    <p:extLst>
      <p:ext uri="{BB962C8B-B14F-4D97-AF65-F5344CB8AC3E}">
        <p14:creationId xmlns:p14="http://schemas.microsoft.com/office/powerpoint/2010/main" val="2132640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142D0-2F42-469C-AE47-AE70BC8CCCA2}" type="slidenum">
              <a:rPr lang="en-US" smtClean="0"/>
              <a:t>27</a:t>
            </a:fld>
            <a:endParaRPr lang="en-US"/>
          </a:p>
        </p:txBody>
      </p:sp>
    </p:spTree>
    <p:extLst>
      <p:ext uri="{BB962C8B-B14F-4D97-AF65-F5344CB8AC3E}">
        <p14:creationId xmlns:p14="http://schemas.microsoft.com/office/powerpoint/2010/main" val="359526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142D0-2F42-469C-AE47-AE70BC8CCCA2}" type="slidenum">
              <a:rPr lang="en-US" smtClean="0"/>
              <a:t>28</a:t>
            </a:fld>
            <a:endParaRPr lang="en-US"/>
          </a:p>
        </p:txBody>
      </p:sp>
    </p:spTree>
    <p:extLst>
      <p:ext uri="{BB962C8B-B14F-4D97-AF65-F5344CB8AC3E}">
        <p14:creationId xmlns:p14="http://schemas.microsoft.com/office/powerpoint/2010/main" val="419244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B142D0-2F42-469C-AE47-AE70BC8CCCA2}" type="slidenum">
              <a:rPr lang="en-US" smtClean="0"/>
              <a:t>36</a:t>
            </a:fld>
            <a:endParaRPr lang="en-US"/>
          </a:p>
        </p:txBody>
      </p:sp>
    </p:spTree>
    <p:extLst>
      <p:ext uri="{BB962C8B-B14F-4D97-AF65-F5344CB8AC3E}">
        <p14:creationId xmlns:p14="http://schemas.microsoft.com/office/powerpoint/2010/main" val="3719770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928700" y="1089721"/>
            <a:ext cx="10305600" cy="2775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800"/>
              <a:buNone/>
              <a:defRPr sz="7733">
                <a:solidFill>
                  <a:schemeClr val="lt1"/>
                </a:solidFill>
              </a:defRPr>
            </a:lvl1pPr>
            <a:lvl2pPr lvl="1">
              <a:spcBef>
                <a:spcPts val="0"/>
              </a:spcBef>
              <a:spcAft>
                <a:spcPts val="0"/>
              </a:spcAft>
              <a:buClr>
                <a:schemeClr val="lt1"/>
              </a:buClr>
              <a:buSzPts val="5800"/>
              <a:buNone/>
              <a:defRPr sz="7733">
                <a:solidFill>
                  <a:schemeClr val="lt1"/>
                </a:solidFill>
              </a:defRPr>
            </a:lvl2pPr>
            <a:lvl3pPr lvl="2">
              <a:spcBef>
                <a:spcPts val="0"/>
              </a:spcBef>
              <a:spcAft>
                <a:spcPts val="0"/>
              </a:spcAft>
              <a:buClr>
                <a:schemeClr val="lt1"/>
              </a:buClr>
              <a:buSzPts val="5800"/>
              <a:buNone/>
              <a:defRPr sz="7733">
                <a:solidFill>
                  <a:schemeClr val="lt1"/>
                </a:solidFill>
              </a:defRPr>
            </a:lvl3pPr>
            <a:lvl4pPr lvl="3">
              <a:spcBef>
                <a:spcPts val="0"/>
              </a:spcBef>
              <a:spcAft>
                <a:spcPts val="0"/>
              </a:spcAft>
              <a:buClr>
                <a:schemeClr val="lt1"/>
              </a:buClr>
              <a:buSzPts val="5800"/>
              <a:buNone/>
              <a:defRPr sz="7733">
                <a:solidFill>
                  <a:schemeClr val="lt1"/>
                </a:solidFill>
              </a:defRPr>
            </a:lvl4pPr>
            <a:lvl5pPr lvl="4">
              <a:spcBef>
                <a:spcPts val="0"/>
              </a:spcBef>
              <a:spcAft>
                <a:spcPts val="0"/>
              </a:spcAft>
              <a:buClr>
                <a:schemeClr val="lt1"/>
              </a:buClr>
              <a:buSzPts val="5800"/>
              <a:buNone/>
              <a:defRPr sz="7733">
                <a:solidFill>
                  <a:schemeClr val="lt1"/>
                </a:solidFill>
              </a:defRPr>
            </a:lvl5pPr>
            <a:lvl6pPr lvl="5">
              <a:spcBef>
                <a:spcPts val="0"/>
              </a:spcBef>
              <a:spcAft>
                <a:spcPts val="0"/>
              </a:spcAft>
              <a:buClr>
                <a:schemeClr val="lt1"/>
              </a:buClr>
              <a:buSzPts val="5800"/>
              <a:buNone/>
              <a:defRPr sz="7733">
                <a:solidFill>
                  <a:schemeClr val="lt1"/>
                </a:solidFill>
              </a:defRPr>
            </a:lvl6pPr>
            <a:lvl7pPr lvl="6">
              <a:spcBef>
                <a:spcPts val="0"/>
              </a:spcBef>
              <a:spcAft>
                <a:spcPts val="0"/>
              </a:spcAft>
              <a:buClr>
                <a:schemeClr val="lt1"/>
              </a:buClr>
              <a:buSzPts val="5800"/>
              <a:buNone/>
              <a:defRPr sz="7733">
                <a:solidFill>
                  <a:schemeClr val="lt1"/>
                </a:solidFill>
              </a:defRPr>
            </a:lvl7pPr>
            <a:lvl8pPr lvl="7">
              <a:spcBef>
                <a:spcPts val="0"/>
              </a:spcBef>
              <a:spcAft>
                <a:spcPts val="0"/>
              </a:spcAft>
              <a:buClr>
                <a:schemeClr val="lt1"/>
              </a:buClr>
              <a:buSzPts val="5800"/>
              <a:buNone/>
              <a:defRPr sz="7733">
                <a:solidFill>
                  <a:schemeClr val="lt1"/>
                </a:solidFill>
              </a:defRPr>
            </a:lvl8pPr>
            <a:lvl9pPr lvl="8">
              <a:spcBef>
                <a:spcPts val="0"/>
              </a:spcBef>
              <a:spcAft>
                <a:spcPts val="0"/>
              </a:spcAft>
              <a:buClr>
                <a:schemeClr val="lt1"/>
              </a:buClr>
              <a:buSzPts val="5800"/>
              <a:buNone/>
              <a:defRPr sz="7733">
                <a:solidFill>
                  <a:schemeClr val="lt1"/>
                </a:solidFill>
              </a:defRPr>
            </a:lvl9pPr>
          </a:lstStyle>
          <a:p>
            <a:r>
              <a:rPr lang="en-US" dirty="0"/>
              <a:t>Click to edit Master title style</a:t>
            </a:r>
            <a:endParaRPr dirty="0"/>
          </a:p>
        </p:txBody>
      </p:sp>
      <p:grpSp>
        <p:nvGrpSpPr>
          <p:cNvPr id="12" name="Google Shape;12;p2"/>
          <p:cNvGrpSpPr/>
          <p:nvPr/>
        </p:nvGrpSpPr>
        <p:grpSpPr>
          <a:xfrm>
            <a:off x="38067" y="2929019"/>
            <a:ext cx="12125397" cy="3929100"/>
            <a:chOff x="28544" y="3514688"/>
            <a:chExt cx="9094048" cy="1628800"/>
          </a:xfrm>
        </p:grpSpPr>
        <p:sp>
          <p:nvSpPr>
            <p:cNvPr id="13" name="Google Shape;13;p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6;p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 name="Google Shape;20;p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 name="Google Shape;21;p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 name="Google Shape;22;p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 name="Google Shape;23;p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 name="Google Shape;24;p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 name="Google Shape;25;p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 name="Google Shape;26;p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 name="Google Shape;27;p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 name="Google Shape;28;p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 name="Google Shape;29;p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 name="Google Shape;31;p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 name="Google Shape;34;p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 name="Google Shape;45;p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6" name="Google Shape;46;p2"/>
          <p:cNvGrpSpPr/>
          <p:nvPr/>
        </p:nvGrpSpPr>
        <p:grpSpPr>
          <a:xfrm>
            <a:off x="38067" y="4479971"/>
            <a:ext cx="12125397" cy="2378148"/>
            <a:chOff x="28544" y="4157632"/>
            <a:chExt cx="9094048" cy="985856"/>
          </a:xfrm>
        </p:grpSpPr>
        <p:sp>
          <p:nvSpPr>
            <p:cNvPr id="47" name="Google Shape;47;p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 name="Google Shape;56;p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 name="Google Shape;57;p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6" name="Google Shape;86;p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 name="Google Shape;87;p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 name="Google Shape;88;p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9" name="Google Shape;89;p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 name="Google Shape;90;p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1" name="Google Shape;91;p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 name="Google Shape;92;p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 name="Google Shape;93;p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 name="Google Shape;94;p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 name="Google Shape;96;p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 name="Google Shape;97;p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 name="Google Shape;98;p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9" name="Google Shape;99;p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 name="Google Shape;100;p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 name="Google Shape;101;p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 name="Google Shape;102;p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 name="Google Shape;103;p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 name="Google Shape;104;p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 name="Google Shape;105;p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 name="Google Shape;107;p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 name="Google Shape;108;p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 name="Google Shape;109;p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 name="Google Shape;110;p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 name="Google Shape;111;p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3" name="Google Shape;113;p2"/>
          <p:cNvSpPr/>
          <p:nvPr/>
        </p:nvSpPr>
        <p:spPr>
          <a:xfrm>
            <a:off x="0" y="2973317"/>
            <a:ext cx="12192000" cy="1724075"/>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86262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graphs">
  <p:cSld name="Blank with graphs">
    <p:spTree>
      <p:nvGrpSpPr>
        <p:cNvPr id="1" name="Shape 668"/>
        <p:cNvGrpSpPr/>
        <p:nvPr/>
      </p:nvGrpSpPr>
      <p:grpSpPr>
        <a:xfrm>
          <a:off x="0" y="0"/>
          <a:ext cx="0" cy="0"/>
          <a:chOff x="0" y="0"/>
          <a:chExt cx="0" cy="0"/>
        </a:xfrm>
      </p:grpSpPr>
      <p:sp>
        <p:nvSpPr>
          <p:cNvPr id="669" name="Google Shape;669;p13"/>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F9410C2D-58AD-48AF-B2CB-C4E0E553DFF7}" type="slidenum">
              <a:rPr lang="en-US" smtClean="0"/>
              <a:t>‹#›</a:t>
            </a:fld>
            <a:endParaRPr lang="en-US"/>
          </a:p>
        </p:txBody>
      </p:sp>
      <p:grpSp>
        <p:nvGrpSpPr>
          <p:cNvPr id="670" name="Google Shape;670;p13"/>
          <p:cNvGrpSpPr/>
          <p:nvPr/>
        </p:nvGrpSpPr>
        <p:grpSpPr>
          <a:xfrm>
            <a:off x="38067" y="5134087"/>
            <a:ext cx="12125397" cy="1724139"/>
            <a:chOff x="28544" y="3514688"/>
            <a:chExt cx="9094048" cy="1628800"/>
          </a:xfrm>
        </p:grpSpPr>
        <p:sp>
          <p:nvSpPr>
            <p:cNvPr id="671" name="Google Shape;671;p1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2" name="Google Shape;672;p1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3" name="Google Shape;673;p1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4" name="Google Shape;674;p1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5" name="Google Shape;675;p1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6" name="Google Shape;676;p1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7" name="Google Shape;677;p1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8" name="Google Shape;678;p1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9" name="Google Shape;679;p1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0" name="Google Shape;680;p1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1" name="Google Shape;681;p1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2" name="Google Shape;682;p1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3" name="Google Shape;683;p1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4" name="Google Shape;684;p1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5" name="Google Shape;685;p1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1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1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8" name="Google Shape;688;p1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9" name="Google Shape;689;p1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0" name="Google Shape;690;p1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1" name="Google Shape;691;p1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2" name="Google Shape;692;p1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3" name="Google Shape;693;p1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4" name="Google Shape;694;p1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5" name="Google Shape;695;p1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6" name="Google Shape;696;p1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7" name="Google Shape;697;p1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8" name="Google Shape;698;p1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9" name="Google Shape;699;p1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0" name="Google Shape;700;p1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1" name="Google Shape;701;p1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2" name="Google Shape;702;p1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3" name="Google Shape;703;p1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704" name="Google Shape;704;p13"/>
          <p:cNvGrpSpPr/>
          <p:nvPr/>
        </p:nvGrpSpPr>
        <p:grpSpPr>
          <a:xfrm>
            <a:off x="38067" y="5814665"/>
            <a:ext cx="12125397" cy="1043561"/>
            <a:chOff x="28544" y="4157632"/>
            <a:chExt cx="9094048" cy="985856"/>
          </a:xfrm>
        </p:grpSpPr>
        <p:sp>
          <p:nvSpPr>
            <p:cNvPr id="705" name="Google Shape;705;p1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1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1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1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1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1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1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1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1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1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1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6" name="Google Shape;716;p1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7" name="Google Shape;717;p1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1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1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1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1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1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1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1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1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1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1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8" name="Google Shape;728;p1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9" name="Google Shape;729;p1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1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1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1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1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1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1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1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1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1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1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1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1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1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1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1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1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1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1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1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1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1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1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1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1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1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1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1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1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1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9" name="Google Shape;759;p1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0" name="Google Shape;760;p1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1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1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1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4" name="Google Shape;764;p1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5" name="Google Shape;765;p1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1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1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1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1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1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771" name="Google Shape;771;p13"/>
          <p:cNvSpPr/>
          <p:nvPr/>
        </p:nvSpPr>
        <p:spPr>
          <a:xfrm>
            <a:off x="0" y="4772000"/>
            <a:ext cx="12192000" cy="1724075"/>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67282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ith frame">
  <p:cSld name="Blank with frame">
    <p:spTree>
      <p:nvGrpSpPr>
        <p:cNvPr id="1" name="Shape 772"/>
        <p:cNvGrpSpPr/>
        <p:nvPr/>
      </p:nvGrpSpPr>
      <p:grpSpPr>
        <a:xfrm>
          <a:off x="0" y="0"/>
          <a:ext cx="0" cy="0"/>
          <a:chOff x="0" y="0"/>
          <a:chExt cx="0" cy="0"/>
        </a:xfrm>
      </p:grpSpPr>
      <p:sp>
        <p:nvSpPr>
          <p:cNvPr id="773" name="Google Shape;773;p14"/>
          <p:cNvSpPr/>
          <p:nvPr/>
        </p:nvSpPr>
        <p:spPr>
          <a:xfrm>
            <a:off x="-233" y="0"/>
            <a:ext cx="12192000" cy="6858000"/>
          </a:xfrm>
          <a:prstGeom prst="frame">
            <a:avLst>
              <a:gd name="adj1" fmla="val 5397"/>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74" name="Google Shape;774;p14"/>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F9410C2D-58AD-48AF-B2CB-C4E0E553DFF7}" type="slidenum">
              <a:rPr lang="en-US" smtClean="0"/>
              <a:t>‹#›</a:t>
            </a:fld>
            <a:endParaRPr lang="en-US"/>
          </a:p>
        </p:txBody>
      </p:sp>
    </p:spTree>
    <p:extLst>
      <p:ext uri="{BB962C8B-B14F-4D97-AF65-F5344CB8AC3E}">
        <p14:creationId xmlns:p14="http://schemas.microsoft.com/office/powerpoint/2010/main" val="3552082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465573"/>
        </a:solidFill>
        <a:effectLst/>
      </p:bgPr>
    </p:bg>
    <p:spTree>
      <p:nvGrpSpPr>
        <p:cNvPr id="1" name="Shape 114"/>
        <p:cNvGrpSpPr/>
        <p:nvPr/>
      </p:nvGrpSpPr>
      <p:grpSpPr>
        <a:xfrm>
          <a:off x="0" y="0"/>
          <a:ext cx="0" cy="0"/>
          <a:chOff x="0" y="0"/>
          <a:chExt cx="0" cy="0"/>
        </a:xfrm>
      </p:grpSpPr>
      <p:sp>
        <p:nvSpPr>
          <p:cNvPr id="115" name="Google Shape;115;p3"/>
          <p:cNvSpPr txBox="1">
            <a:spLocks noGrp="1"/>
          </p:cNvSpPr>
          <p:nvPr>
            <p:ph type="ctrTitle"/>
          </p:nvPr>
        </p:nvSpPr>
        <p:spPr>
          <a:xfrm>
            <a:off x="597693" y="891923"/>
            <a:ext cx="10363200" cy="15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r>
              <a:rPr lang="en-US"/>
              <a:t>Click to edit Master title style</a:t>
            </a:r>
            <a:endParaRPr/>
          </a:p>
        </p:txBody>
      </p:sp>
      <p:sp>
        <p:nvSpPr>
          <p:cNvPr id="116" name="Google Shape;116;p3"/>
          <p:cNvSpPr txBox="1">
            <a:spLocks noGrp="1"/>
          </p:cNvSpPr>
          <p:nvPr>
            <p:ph type="subTitle" idx="1"/>
          </p:nvPr>
        </p:nvSpPr>
        <p:spPr>
          <a:xfrm>
            <a:off x="597693" y="2113513"/>
            <a:ext cx="103632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800"/>
              <a:buNone/>
              <a:defRPr sz="2400">
                <a:solidFill>
                  <a:schemeClr val="accent2"/>
                </a:solidFill>
              </a:defRPr>
            </a:lvl1pPr>
            <a:lvl2pPr lvl="1" rtl="0">
              <a:spcBef>
                <a:spcPts val="0"/>
              </a:spcBef>
              <a:spcAft>
                <a:spcPts val="0"/>
              </a:spcAft>
              <a:buClr>
                <a:schemeClr val="accent2"/>
              </a:buClr>
              <a:buSzPts val="1800"/>
              <a:buNone/>
              <a:defRPr sz="2400">
                <a:solidFill>
                  <a:schemeClr val="accent2"/>
                </a:solidFill>
              </a:defRPr>
            </a:lvl2pPr>
            <a:lvl3pPr lvl="2" rtl="0">
              <a:spcBef>
                <a:spcPts val="0"/>
              </a:spcBef>
              <a:spcAft>
                <a:spcPts val="0"/>
              </a:spcAft>
              <a:buClr>
                <a:schemeClr val="accent2"/>
              </a:buClr>
              <a:buSzPts val="1800"/>
              <a:buNone/>
              <a:defRPr sz="2400">
                <a:solidFill>
                  <a:schemeClr val="accent2"/>
                </a:solidFill>
              </a:defRPr>
            </a:lvl3pPr>
            <a:lvl4pPr lvl="3" rtl="0">
              <a:spcBef>
                <a:spcPts val="0"/>
              </a:spcBef>
              <a:spcAft>
                <a:spcPts val="0"/>
              </a:spcAft>
              <a:buClr>
                <a:schemeClr val="accent2"/>
              </a:buClr>
              <a:buSzPts val="1800"/>
              <a:buNone/>
              <a:defRPr sz="2400">
                <a:solidFill>
                  <a:schemeClr val="accent2"/>
                </a:solidFill>
              </a:defRPr>
            </a:lvl4pPr>
            <a:lvl5pPr lvl="4" rtl="0">
              <a:spcBef>
                <a:spcPts val="0"/>
              </a:spcBef>
              <a:spcAft>
                <a:spcPts val="0"/>
              </a:spcAft>
              <a:buClr>
                <a:schemeClr val="accent2"/>
              </a:buClr>
              <a:buSzPts val="1800"/>
              <a:buNone/>
              <a:defRPr sz="2400">
                <a:solidFill>
                  <a:schemeClr val="accent2"/>
                </a:solidFill>
              </a:defRPr>
            </a:lvl5pPr>
            <a:lvl6pPr lvl="5" rtl="0">
              <a:spcBef>
                <a:spcPts val="0"/>
              </a:spcBef>
              <a:spcAft>
                <a:spcPts val="0"/>
              </a:spcAft>
              <a:buClr>
                <a:schemeClr val="accent2"/>
              </a:buClr>
              <a:buSzPts val="1800"/>
              <a:buNone/>
              <a:defRPr sz="2400">
                <a:solidFill>
                  <a:schemeClr val="accent2"/>
                </a:solidFill>
              </a:defRPr>
            </a:lvl6pPr>
            <a:lvl7pPr lvl="6" rtl="0">
              <a:spcBef>
                <a:spcPts val="0"/>
              </a:spcBef>
              <a:spcAft>
                <a:spcPts val="0"/>
              </a:spcAft>
              <a:buClr>
                <a:schemeClr val="accent2"/>
              </a:buClr>
              <a:buSzPts val="1800"/>
              <a:buNone/>
              <a:defRPr sz="2400">
                <a:solidFill>
                  <a:schemeClr val="accent2"/>
                </a:solidFill>
              </a:defRPr>
            </a:lvl7pPr>
            <a:lvl8pPr lvl="7" rtl="0">
              <a:spcBef>
                <a:spcPts val="0"/>
              </a:spcBef>
              <a:spcAft>
                <a:spcPts val="0"/>
              </a:spcAft>
              <a:buClr>
                <a:schemeClr val="accent2"/>
              </a:buClr>
              <a:buSzPts val="1800"/>
              <a:buNone/>
              <a:defRPr sz="2400">
                <a:solidFill>
                  <a:schemeClr val="accent2"/>
                </a:solidFill>
              </a:defRPr>
            </a:lvl8pPr>
            <a:lvl9pPr lvl="8" rtl="0">
              <a:spcBef>
                <a:spcPts val="0"/>
              </a:spcBef>
              <a:spcAft>
                <a:spcPts val="0"/>
              </a:spcAft>
              <a:buClr>
                <a:schemeClr val="accent2"/>
              </a:buClr>
              <a:buSzPts val="1800"/>
              <a:buNone/>
              <a:defRPr sz="2400">
                <a:solidFill>
                  <a:schemeClr val="accent2"/>
                </a:solidFill>
              </a:defRPr>
            </a:lvl9pPr>
          </a:lstStyle>
          <a:p>
            <a:r>
              <a:rPr lang="en-US"/>
              <a:t>Click to edit Master subtitle style</a:t>
            </a:r>
            <a:endParaRPr/>
          </a:p>
        </p:txBody>
      </p:sp>
      <p:grpSp>
        <p:nvGrpSpPr>
          <p:cNvPr id="117" name="Google Shape;117;p3"/>
          <p:cNvGrpSpPr/>
          <p:nvPr/>
        </p:nvGrpSpPr>
        <p:grpSpPr>
          <a:xfrm>
            <a:off x="38067" y="2929019"/>
            <a:ext cx="12125397" cy="3929100"/>
            <a:chOff x="28544" y="3514688"/>
            <a:chExt cx="9094048" cy="1628800"/>
          </a:xfrm>
        </p:grpSpPr>
        <p:sp>
          <p:nvSpPr>
            <p:cNvPr id="118" name="Google Shape;118;p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 name="Google Shape;119;p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 name="Google Shape;120;p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 name="Google Shape;121;p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 name="Google Shape;122;p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 name="Google Shape;123;p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 name="Google Shape;124;p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 name="Google Shape;125;p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 name="Google Shape;126;p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 name="Google Shape;127;p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 name="Google Shape;128;p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 name="Google Shape;137;p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 name="Google Shape;138;p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 name="Google Shape;139;p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 name="Google Shape;141;p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 name="Google Shape;142;p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 name="Google Shape;143;p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 name="Google Shape;148;p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 name="Google Shape;149;p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51" name="Google Shape;151;p3"/>
          <p:cNvGrpSpPr/>
          <p:nvPr/>
        </p:nvGrpSpPr>
        <p:grpSpPr>
          <a:xfrm>
            <a:off x="38067" y="4479971"/>
            <a:ext cx="12125397" cy="2378148"/>
            <a:chOff x="28544" y="4157632"/>
            <a:chExt cx="9094048" cy="985856"/>
          </a:xfrm>
        </p:grpSpPr>
        <p:sp>
          <p:nvSpPr>
            <p:cNvPr id="152" name="Google Shape;152;p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 name="Google Shape;153;p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 name="Google Shape;154;p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 name="Google Shape;155;p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 name="Google Shape;157;p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 name="Google Shape;158;p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 name="Google Shape;159;p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 name="Google Shape;160;p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 name="Google Shape;161;p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 name="Google Shape;162;p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 name="Google Shape;163;p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 name="Google Shape;184;p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 name="Google Shape;185;p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2" name="Google Shape;192;p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3" name="Google Shape;193;p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4" name="Google Shape;194;p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40051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3"/>
        <p:cNvGrpSpPr/>
        <p:nvPr/>
      </p:nvGrpSpPr>
      <p:grpSpPr>
        <a:xfrm>
          <a:off x="0" y="0"/>
          <a:ext cx="0" cy="0"/>
          <a:chOff x="0" y="0"/>
          <a:chExt cx="0" cy="0"/>
        </a:xfrm>
      </p:grpSpPr>
      <p:sp>
        <p:nvSpPr>
          <p:cNvPr id="224" name="Google Shape;224;p5"/>
          <p:cNvSpPr/>
          <p:nvPr/>
        </p:nvSpPr>
        <p:spPr>
          <a:xfrm>
            <a:off x="-33" y="0"/>
            <a:ext cx="12192000" cy="14516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5" name="Google Shape;225;p5"/>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9410C2D-58AD-48AF-B2CB-C4E0E553DFF7}" type="slidenum">
              <a:rPr lang="en-US" smtClean="0"/>
              <a:t>‹#›</a:t>
            </a:fld>
            <a:endParaRPr lang="en-US"/>
          </a:p>
        </p:txBody>
      </p:sp>
      <p:grpSp>
        <p:nvGrpSpPr>
          <p:cNvPr id="226" name="Google Shape;226;p5"/>
          <p:cNvGrpSpPr/>
          <p:nvPr/>
        </p:nvGrpSpPr>
        <p:grpSpPr>
          <a:xfrm>
            <a:off x="38067" y="5134087"/>
            <a:ext cx="12125397" cy="1724139"/>
            <a:chOff x="28544" y="3514688"/>
            <a:chExt cx="9094048" cy="1628800"/>
          </a:xfrm>
        </p:grpSpPr>
        <p:sp>
          <p:nvSpPr>
            <p:cNvPr id="227" name="Google Shape;227;p5"/>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8" name="Google Shape;228;p5"/>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5"/>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5"/>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1" name="Google Shape;231;p5"/>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2" name="Google Shape;232;p5"/>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3" name="Google Shape;233;p5"/>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4" name="Google Shape;234;p5"/>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5" name="Google Shape;235;p5"/>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5"/>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5"/>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5"/>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5"/>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0" name="Google Shape;240;p5"/>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1" name="Google Shape;241;p5"/>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2" name="Google Shape;242;p5"/>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3" name="Google Shape;243;p5"/>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4" name="Google Shape;244;p5"/>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5" name="Google Shape;245;p5"/>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6" name="Google Shape;246;p5"/>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7" name="Google Shape;247;p5"/>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8" name="Google Shape;248;p5"/>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49" name="Google Shape;249;p5"/>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0" name="Google Shape;250;p5"/>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1" name="Google Shape;251;p5"/>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2" name="Google Shape;252;p5"/>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3" name="Google Shape;253;p5"/>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4" name="Google Shape;254;p5"/>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5" name="Google Shape;255;p5"/>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6" name="Google Shape;256;p5"/>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7" name="Google Shape;257;p5"/>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8" name="Google Shape;258;p5"/>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59" name="Google Shape;259;p5"/>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60" name="Google Shape;260;p5"/>
          <p:cNvGrpSpPr/>
          <p:nvPr/>
        </p:nvGrpSpPr>
        <p:grpSpPr>
          <a:xfrm>
            <a:off x="38067" y="5814665"/>
            <a:ext cx="12125397" cy="1043561"/>
            <a:chOff x="28544" y="4157632"/>
            <a:chExt cx="9094048" cy="985856"/>
          </a:xfrm>
        </p:grpSpPr>
        <p:sp>
          <p:nvSpPr>
            <p:cNvPr id="261" name="Google Shape;261;p5"/>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5"/>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3" name="Google Shape;263;p5"/>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4" name="Google Shape;264;p5"/>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5" name="Google Shape;265;p5"/>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6" name="Google Shape;266;p5"/>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5"/>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5"/>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5"/>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0" name="Google Shape;270;p5"/>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1" name="Google Shape;271;p5"/>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5"/>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5"/>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5"/>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5"/>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6" name="Google Shape;276;p5"/>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7" name="Google Shape;277;p5"/>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8" name="Google Shape;278;p5"/>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5"/>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5"/>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5"/>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5"/>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5"/>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4" name="Google Shape;284;p5"/>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5" name="Google Shape;285;p5"/>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6" name="Google Shape;286;p5"/>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7" name="Google Shape;287;p5"/>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8" name="Google Shape;288;p5"/>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5"/>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5"/>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5"/>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5"/>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3" name="Google Shape;293;p5"/>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4" name="Google Shape;294;p5"/>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5"/>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5"/>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5"/>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5"/>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5"/>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5"/>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5"/>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5"/>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5"/>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5"/>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5"/>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5"/>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5"/>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5"/>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5"/>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5"/>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5"/>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5"/>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5"/>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5"/>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5"/>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5"/>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5"/>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5"/>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5"/>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5"/>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5"/>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5"/>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3" name="Google Shape;323;p5"/>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4" name="Google Shape;324;p5"/>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5" name="Google Shape;325;p5"/>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6" name="Google Shape;326;p5"/>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327" name="Google Shape;327;p5"/>
          <p:cNvSpPr/>
          <p:nvPr/>
        </p:nvSpPr>
        <p:spPr>
          <a:xfrm>
            <a:off x="0" y="4772000"/>
            <a:ext cx="12192000" cy="1724075"/>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8" name="Google Shape;328;p5"/>
          <p:cNvSpPr txBox="1">
            <a:spLocks noGrp="1"/>
          </p:cNvSpPr>
          <p:nvPr>
            <p:ph type="title"/>
          </p:nvPr>
        </p:nvSpPr>
        <p:spPr>
          <a:xfrm>
            <a:off x="986233" y="535000"/>
            <a:ext cx="10248000" cy="11432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r>
              <a:rPr lang="en-US" dirty="0"/>
              <a:t>Click to edit Master title style</a:t>
            </a:r>
            <a:endParaRPr dirty="0"/>
          </a:p>
        </p:txBody>
      </p:sp>
      <p:sp>
        <p:nvSpPr>
          <p:cNvPr id="329" name="Google Shape;329;p5"/>
          <p:cNvSpPr txBox="1">
            <a:spLocks noGrp="1"/>
          </p:cNvSpPr>
          <p:nvPr>
            <p:ph type="body" idx="1"/>
          </p:nvPr>
        </p:nvSpPr>
        <p:spPr>
          <a:xfrm>
            <a:off x="986240" y="1536704"/>
            <a:ext cx="10248000" cy="41312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a:solidFill>
                  <a:schemeClr val="lt1"/>
                </a:solidFill>
              </a:defRPr>
            </a:lvl1pPr>
            <a:lvl2pPr marL="1219170" lvl="1" indent="-507987">
              <a:spcBef>
                <a:spcPts val="0"/>
              </a:spcBef>
              <a:spcAft>
                <a:spcPts val="0"/>
              </a:spcAft>
              <a:buSzPts val="2400"/>
              <a:buChar char="-"/>
              <a:defRPr>
                <a:solidFill>
                  <a:schemeClr val="lt1"/>
                </a:solidFill>
              </a:defRPr>
            </a:lvl2pPr>
            <a:lvl3pPr marL="1828754" lvl="2" indent="-507987">
              <a:spcBef>
                <a:spcPts val="0"/>
              </a:spcBef>
              <a:spcAft>
                <a:spcPts val="0"/>
              </a:spcAft>
              <a:buSzPts val="2400"/>
              <a:buChar char="-"/>
              <a:defRPr>
                <a:solidFill>
                  <a:schemeClr val="lt1"/>
                </a:solidFill>
              </a:defRPr>
            </a:lvl3pPr>
            <a:lvl4pPr marL="2438339" lvl="3" indent="-507987">
              <a:spcBef>
                <a:spcPts val="0"/>
              </a:spcBef>
              <a:spcAft>
                <a:spcPts val="0"/>
              </a:spcAft>
              <a:buSzPts val="2400"/>
              <a:buChar char="-"/>
              <a:defRPr>
                <a:solidFill>
                  <a:schemeClr val="lt1"/>
                </a:solidFill>
              </a:defRPr>
            </a:lvl4pPr>
            <a:lvl5pPr marL="3047924" lvl="4" indent="-507987">
              <a:spcBef>
                <a:spcPts val="0"/>
              </a:spcBef>
              <a:spcAft>
                <a:spcPts val="0"/>
              </a:spcAft>
              <a:buSzPts val="2400"/>
              <a:buChar char="-"/>
              <a:defRPr>
                <a:solidFill>
                  <a:schemeClr val="lt1"/>
                </a:solidFill>
              </a:defRPr>
            </a:lvl5pPr>
            <a:lvl6pPr marL="3657509" lvl="5" indent="-507987">
              <a:spcBef>
                <a:spcPts val="0"/>
              </a:spcBef>
              <a:spcAft>
                <a:spcPts val="0"/>
              </a:spcAft>
              <a:buSzPts val="2400"/>
              <a:buChar char="-"/>
              <a:defRPr>
                <a:solidFill>
                  <a:schemeClr val="lt1"/>
                </a:solidFill>
              </a:defRPr>
            </a:lvl6pPr>
            <a:lvl7pPr marL="4267093" lvl="6" indent="-507987">
              <a:spcBef>
                <a:spcPts val="0"/>
              </a:spcBef>
              <a:spcAft>
                <a:spcPts val="0"/>
              </a:spcAft>
              <a:buSzPts val="2400"/>
              <a:buChar char="●"/>
              <a:defRPr>
                <a:solidFill>
                  <a:schemeClr val="lt1"/>
                </a:solidFill>
              </a:defRPr>
            </a:lvl7pPr>
            <a:lvl8pPr marL="4876678" lvl="7" indent="-507987">
              <a:spcBef>
                <a:spcPts val="0"/>
              </a:spcBef>
              <a:spcAft>
                <a:spcPts val="0"/>
              </a:spcAft>
              <a:buSzPts val="2400"/>
              <a:buChar char="○"/>
              <a:defRPr>
                <a:solidFill>
                  <a:schemeClr val="lt1"/>
                </a:solidFill>
              </a:defRPr>
            </a:lvl8pPr>
            <a:lvl9pPr marL="5486263" lvl="8" indent="-507987">
              <a:spcBef>
                <a:spcPts val="0"/>
              </a:spcBef>
              <a:spcAft>
                <a:spcPts val="0"/>
              </a:spcAft>
              <a:buSzPts val="2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053163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330"/>
        <p:cNvGrpSpPr/>
        <p:nvPr/>
      </p:nvGrpSpPr>
      <p:grpSpPr>
        <a:xfrm>
          <a:off x="0" y="0"/>
          <a:ext cx="0" cy="0"/>
          <a:chOff x="0" y="0"/>
          <a:chExt cx="0" cy="0"/>
        </a:xfrm>
      </p:grpSpPr>
      <p:sp>
        <p:nvSpPr>
          <p:cNvPr id="331" name="Google Shape;331;p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2" name="Google Shape;332;p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F9410C2D-58AD-48AF-B2CB-C4E0E553DFF7}" type="slidenum">
              <a:rPr lang="en-US" smtClean="0"/>
              <a:t>‹#›</a:t>
            </a:fld>
            <a:endParaRPr lang="en-US"/>
          </a:p>
        </p:txBody>
      </p:sp>
      <p:sp>
        <p:nvSpPr>
          <p:cNvPr id="333" name="Google Shape;333;p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r>
              <a:rPr lang="en-US"/>
              <a:t>Click to edit Master title style</a:t>
            </a:r>
            <a:endParaRPr/>
          </a:p>
        </p:txBody>
      </p:sp>
      <p:sp>
        <p:nvSpPr>
          <p:cNvPr id="334" name="Google Shape;334;p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noAutofit/>
          </a:bodyPr>
          <a:lstStyle>
            <a:lvl1pPr marL="609585" lvl="0" indent="-507987" rtl="0">
              <a:spcBef>
                <a:spcPts val="800"/>
              </a:spcBef>
              <a:spcAft>
                <a:spcPts val="0"/>
              </a:spcAft>
              <a:buSzPts val="2400"/>
              <a:buChar char="▫"/>
              <a:defRPr>
                <a:solidFill>
                  <a:schemeClr val="lt1"/>
                </a:solidFill>
              </a:defRPr>
            </a:lvl1pPr>
            <a:lvl2pPr marL="1219170" lvl="1" indent="-507987" rtl="0">
              <a:spcBef>
                <a:spcPts val="0"/>
              </a:spcBef>
              <a:spcAft>
                <a:spcPts val="0"/>
              </a:spcAft>
              <a:buSzPts val="2400"/>
              <a:buChar char="-"/>
              <a:defRPr>
                <a:solidFill>
                  <a:schemeClr val="lt1"/>
                </a:solidFill>
              </a:defRPr>
            </a:lvl2pPr>
            <a:lvl3pPr marL="1828754" lvl="2" indent="-507987" rtl="0">
              <a:spcBef>
                <a:spcPts val="0"/>
              </a:spcBef>
              <a:spcAft>
                <a:spcPts val="0"/>
              </a:spcAft>
              <a:buSzPts val="2400"/>
              <a:buChar char="-"/>
              <a:defRPr>
                <a:solidFill>
                  <a:schemeClr val="lt1"/>
                </a:solidFill>
              </a:defRPr>
            </a:lvl3pPr>
            <a:lvl4pPr marL="2438339" lvl="3" indent="-507987" rtl="0">
              <a:spcBef>
                <a:spcPts val="0"/>
              </a:spcBef>
              <a:spcAft>
                <a:spcPts val="0"/>
              </a:spcAft>
              <a:buSzPts val="2400"/>
              <a:buChar char="-"/>
              <a:defRPr>
                <a:solidFill>
                  <a:schemeClr val="lt1"/>
                </a:solidFill>
              </a:defRPr>
            </a:lvl4pPr>
            <a:lvl5pPr marL="3047924" lvl="4" indent="-507987" rtl="0">
              <a:spcBef>
                <a:spcPts val="0"/>
              </a:spcBef>
              <a:spcAft>
                <a:spcPts val="0"/>
              </a:spcAft>
              <a:buSzPts val="2400"/>
              <a:buChar char="-"/>
              <a:defRPr>
                <a:solidFill>
                  <a:schemeClr val="lt1"/>
                </a:solidFill>
              </a:defRPr>
            </a:lvl5pPr>
            <a:lvl6pPr marL="3657509" lvl="5" indent="-507987" rtl="0">
              <a:spcBef>
                <a:spcPts val="0"/>
              </a:spcBef>
              <a:spcAft>
                <a:spcPts val="0"/>
              </a:spcAft>
              <a:buSzPts val="2400"/>
              <a:buChar char="-"/>
              <a:defRPr>
                <a:solidFill>
                  <a:schemeClr val="lt1"/>
                </a:solidFill>
              </a:defRPr>
            </a:lvl6pPr>
            <a:lvl7pPr marL="4267093" lvl="6" indent="-507987" rtl="0">
              <a:spcBef>
                <a:spcPts val="0"/>
              </a:spcBef>
              <a:spcAft>
                <a:spcPts val="0"/>
              </a:spcAft>
              <a:buSzPts val="2400"/>
              <a:buChar char="●"/>
              <a:defRPr>
                <a:solidFill>
                  <a:schemeClr val="lt1"/>
                </a:solidFill>
              </a:defRPr>
            </a:lvl7pPr>
            <a:lvl8pPr marL="4876678" lvl="7" indent="-507987" rtl="0">
              <a:spcBef>
                <a:spcPts val="0"/>
              </a:spcBef>
              <a:spcAft>
                <a:spcPts val="0"/>
              </a:spcAft>
              <a:buSzPts val="2400"/>
              <a:buChar char="○"/>
              <a:defRPr>
                <a:solidFill>
                  <a:schemeClr val="lt1"/>
                </a:solidFill>
              </a:defRPr>
            </a:lvl8pPr>
            <a:lvl9pPr marL="5486263" lvl="8" indent="-507987" rtl="0">
              <a:spcBef>
                <a:spcPts val="0"/>
              </a:spcBef>
              <a:spcAft>
                <a:spcPts val="0"/>
              </a:spcAft>
              <a:buSzPts val="2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292034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43"/>
        <p:cNvGrpSpPr/>
        <p:nvPr/>
      </p:nvGrpSpPr>
      <p:grpSpPr>
        <a:xfrm>
          <a:off x="0" y="0"/>
          <a:ext cx="0" cy="0"/>
          <a:chOff x="0" y="0"/>
          <a:chExt cx="0" cy="0"/>
        </a:xfrm>
      </p:grpSpPr>
      <p:sp>
        <p:nvSpPr>
          <p:cNvPr id="444" name="Google Shape;444;p8"/>
          <p:cNvSpPr/>
          <p:nvPr/>
        </p:nvSpPr>
        <p:spPr>
          <a:xfrm>
            <a:off x="-33" y="0"/>
            <a:ext cx="12192000" cy="14516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445" name="Google Shape;445;p8"/>
          <p:cNvGrpSpPr/>
          <p:nvPr/>
        </p:nvGrpSpPr>
        <p:grpSpPr>
          <a:xfrm>
            <a:off x="38067" y="5134087"/>
            <a:ext cx="12125397" cy="1724139"/>
            <a:chOff x="28544" y="3514688"/>
            <a:chExt cx="9094048" cy="1628800"/>
          </a:xfrm>
        </p:grpSpPr>
        <p:sp>
          <p:nvSpPr>
            <p:cNvPr id="446" name="Google Shape;446;p8"/>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7" name="Google Shape;447;p8"/>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8" name="Google Shape;448;p8"/>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9" name="Google Shape;449;p8"/>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0" name="Google Shape;450;p8"/>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1" name="Google Shape;451;p8"/>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2" name="Google Shape;452;p8"/>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3" name="Google Shape;453;p8"/>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4" name="Google Shape;454;p8"/>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5" name="Google Shape;455;p8"/>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6" name="Google Shape;456;p8"/>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7" name="Google Shape;457;p8"/>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8" name="Google Shape;458;p8"/>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9" name="Google Shape;459;p8"/>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0" name="Google Shape;460;p8"/>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1" name="Google Shape;461;p8"/>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2" name="Google Shape;462;p8"/>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3" name="Google Shape;463;p8"/>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4" name="Google Shape;464;p8"/>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5" name="Google Shape;465;p8"/>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6" name="Google Shape;466;p8"/>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7" name="Google Shape;467;p8"/>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8" name="Google Shape;468;p8"/>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9" name="Google Shape;469;p8"/>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0" name="Google Shape;470;p8"/>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1" name="Google Shape;471;p8"/>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2" name="Google Shape;472;p8"/>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3" name="Google Shape;473;p8"/>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4" name="Google Shape;474;p8"/>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5" name="Google Shape;475;p8"/>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6" name="Google Shape;476;p8"/>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7" name="Google Shape;477;p8"/>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8" name="Google Shape;478;p8"/>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479" name="Google Shape;479;p8"/>
          <p:cNvGrpSpPr/>
          <p:nvPr/>
        </p:nvGrpSpPr>
        <p:grpSpPr>
          <a:xfrm>
            <a:off x="38067" y="5814665"/>
            <a:ext cx="12125397" cy="1043561"/>
            <a:chOff x="28544" y="4157632"/>
            <a:chExt cx="9094048" cy="985856"/>
          </a:xfrm>
        </p:grpSpPr>
        <p:sp>
          <p:nvSpPr>
            <p:cNvPr id="480" name="Google Shape;480;p8"/>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1" name="Google Shape;481;p8"/>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2" name="Google Shape;482;p8"/>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3" name="Google Shape;483;p8"/>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4" name="Google Shape;484;p8"/>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5" name="Google Shape;485;p8"/>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6" name="Google Shape;486;p8"/>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7" name="Google Shape;487;p8"/>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8" name="Google Shape;488;p8"/>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9" name="Google Shape;489;p8"/>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0" name="Google Shape;490;p8"/>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1" name="Google Shape;491;p8"/>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2" name="Google Shape;492;p8"/>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3" name="Google Shape;493;p8"/>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4" name="Google Shape;494;p8"/>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5" name="Google Shape;495;p8"/>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6" name="Google Shape;496;p8"/>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7" name="Google Shape;497;p8"/>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8" name="Google Shape;498;p8"/>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9" name="Google Shape;499;p8"/>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0" name="Google Shape;500;p8"/>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1" name="Google Shape;501;p8"/>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2" name="Google Shape;502;p8"/>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3" name="Google Shape;503;p8"/>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4" name="Google Shape;504;p8"/>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5" name="Google Shape;505;p8"/>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6" name="Google Shape;506;p8"/>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7" name="Google Shape;507;p8"/>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8" name="Google Shape;508;p8"/>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9" name="Google Shape;509;p8"/>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0" name="Google Shape;510;p8"/>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1" name="Google Shape;511;p8"/>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2" name="Google Shape;512;p8"/>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3" name="Google Shape;513;p8"/>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4" name="Google Shape;514;p8"/>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5" name="Google Shape;515;p8"/>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6" name="Google Shape;516;p8"/>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7" name="Google Shape;517;p8"/>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8" name="Google Shape;518;p8"/>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9" name="Google Shape;519;p8"/>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0" name="Google Shape;520;p8"/>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1" name="Google Shape;521;p8"/>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2" name="Google Shape;522;p8"/>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3" name="Google Shape;523;p8"/>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4" name="Google Shape;524;p8"/>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5" name="Google Shape;525;p8"/>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6" name="Google Shape;526;p8"/>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7" name="Google Shape;527;p8"/>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8" name="Google Shape;528;p8"/>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9" name="Google Shape;529;p8"/>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0" name="Google Shape;530;p8"/>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1" name="Google Shape;531;p8"/>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2" name="Google Shape;532;p8"/>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3" name="Google Shape;533;p8"/>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4" name="Google Shape;534;p8"/>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5" name="Google Shape;535;p8"/>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6" name="Google Shape;536;p8"/>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7" name="Google Shape;537;p8"/>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8" name="Google Shape;538;p8"/>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9" name="Google Shape;539;p8"/>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0" name="Google Shape;540;p8"/>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1" name="Google Shape;541;p8"/>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2" name="Google Shape;542;p8"/>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3" name="Google Shape;543;p8"/>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4" name="Google Shape;544;p8"/>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5" name="Google Shape;545;p8"/>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46" name="Google Shape;546;p8"/>
          <p:cNvSpPr/>
          <p:nvPr/>
        </p:nvSpPr>
        <p:spPr>
          <a:xfrm>
            <a:off x="0" y="4772000"/>
            <a:ext cx="12192000" cy="1724075"/>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7" name="Google Shape;547;p8"/>
          <p:cNvSpPr txBox="1">
            <a:spLocks noGrp="1"/>
          </p:cNvSpPr>
          <p:nvPr>
            <p:ph type="title"/>
          </p:nvPr>
        </p:nvSpPr>
        <p:spPr>
          <a:xfrm>
            <a:off x="986233" y="535000"/>
            <a:ext cx="102480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48" name="Google Shape;548;p8"/>
          <p:cNvSpPr txBox="1">
            <a:spLocks noGrp="1"/>
          </p:cNvSpPr>
          <p:nvPr>
            <p:ph type="body" idx="1"/>
          </p:nvPr>
        </p:nvSpPr>
        <p:spPr>
          <a:xfrm>
            <a:off x="986233" y="1647831"/>
            <a:ext cx="3303200" cy="375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49" name="Google Shape;549;p8"/>
          <p:cNvSpPr txBox="1">
            <a:spLocks noGrp="1"/>
          </p:cNvSpPr>
          <p:nvPr>
            <p:ph type="body" idx="2"/>
          </p:nvPr>
        </p:nvSpPr>
        <p:spPr>
          <a:xfrm>
            <a:off x="4458717" y="1647831"/>
            <a:ext cx="3303200" cy="375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50" name="Google Shape;550;p8"/>
          <p:cNvSpPr txBox="1">
            <a:spLocks noGrp="1"/>
          </p:cNvSpPr>
          <p:nvPr>
            <p:ph type="body" idx="3"/>
          </p:nvPr>
        </p:nvSpPr>
        <p:spPr>
          <a:xfrm>
            <a:off x="7931203" y="1647831"/>
            <a:ext cx="3303200" cy="375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51" name="Google Shape;551;p8"/>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9410C2D-58AD-48AF-B2CB-C4E0E553DFF7}" type="slidenum">
              <a:rPr lang="en-US" smtClean="0"/>
              <a:t>‹#›</a:t>
            </a:fld>
            <a:endParaRPr lang="en-US"/>
          </a:p>
        </p:txBody>
      </p:sp>
    </p:spTree>
    <p:extLst>
      <p:ext uri="{BB962C8B-B14F-4D97-AF65-F5344CB8AC3E}">
        <p14:creationId xmlns:p14="http://schemas.microsoft.com/office/powerpoint/2010/main" val="1419755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2"/>
        <p:cNvGrpSpPr/>
        <p:nvPr/>
      </p:nvGrpSpPr>
      <p:grpSpPr>
        <a:xfrm>
          <a:off x="0" y="0"/>
          <a:ext cx="0" cy="0"/>
          <a:chOff x="0" y="0"/>
          <a:chExt cx="0" cy="0"/>
        </a:xfrm>
      </p:grpSpPr>
      <p:sp>
        <p:nvSpPr>
          <p:cNvPr id="553" name="Google Shape;553;p9"/>
          <p:cNvSpPr/>
          <p:nvPr/>
        </p:nvSpPr>
        <p:spPr>
          <a:xfrm>
            <a:off x="-33" y="0"/>
            <a:ext cx="12192000" cy="14516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554" name="Google Shape;554;p9"/>
          <p:cNvGrpSpPr/>
          <p:nvPr/>
        </p:nvGrpSpPr>
        <p:grpSpPr>
          <a:xfrm>
            <a:off x="38067" y="5134087"/>
            <a:ext cx="12125397" cy="1724139"/>
            <a:chOff x="28544" y="3514688"/>
            <a:chExt cx="9094048" cy="1628800"/>
          </a:xfrm>
        </p:grpSpPr>
        <p:sp>
          <p:nvSpPr>
            <p:cNvPr id="555" name="Google Shape;555;p9"/>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6" name="Google Shape;556;p9"/>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7" name="Google Shape;557;p9"/>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8" name="Google Shape;558;p9"/>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9" name="Google Shape;559;p9"/>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0" name="Google Shape;560;p9"/>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1" name="Google Shape;561;p9"/>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2" name="Google Shape;562;p9"/>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3" name="Google Shape;563;p9"/>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4" name="Google Shape;564;p9"/>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5" name="Google Shape;565;p9"/>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6" name="Google Shape;566;p9"/>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7" name="Google Shape;567;p9"/>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8" name="Google Shape;568;p9"/>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69" name="Google Shape;569;p9"/>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0" name="Google Shape;570;p9"/>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1" name="Google Shape;571;p9"/>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2" name="Google Shape;572;p9"/>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3" name="Google Shape;573;p9"/>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4" name="Google Shape;574;p9"/>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5" name="Google Shape;575;p9"/>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6" name="Google Shape;576;p9"/>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7" name="Google Shape;577;p9"/>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8" name="Google Shape;578;p9"/>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9" name="Google Shape;579;p9"/>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0" name="Google Shape;580;p9"/>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1" name="Google Shape;581;p9"/>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2" name="Google Shape;582;p9"/>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3" name="Google Shape;583;p9"/>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4" name="Google Shape;584;p9"/>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5" name="Google Shape;585;p9"/>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6" name="Google Shape;586;p9"/>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7" name="Google Shape;587;p9"/>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88" name="Google Shape;588;p9"/>
          <p:cNvGrpSpPr/>
          <p:nvPr/>
        </p:nvGrpSpPr>
        <p:grpSpPr>
          <a:xfrm>
            <a:off x="38067" y="5814665"/>
            <a:ext cx="12125397" cy="1043561"/>
            <a:chOff x="28544" y="4157632"/>
            <a:chExt cx="9094048" cy="985856"/>
          </a:xfrm>
        </p:grpSpPr>
        <p:sp>
          <p:nvSpPr>
            <p:cNvPr id="589" name="Google Shape;589;p9"/>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0" name="Google Shape;590;p9"/>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1" name="Google Shape;591;p9"/>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2" name="Google Shape;592;p9"/>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3" name="Google Shape;593;p9"/>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4" name="Google Shape;594;p9"/>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5" name="Google Shape;595;p9"/>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6" name="Google Shape;596;p9"/>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7" name="Google Shape;597;p9"/>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8" name="Google Shape;598;p9"/>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9" name="Google Shape;599;p9"/>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0" name="Google Shape;600;p9"/>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1" name="Google Shape;601;p9"/>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2" name="Google Shape;602;p9"/>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3" name="Google Shape;603;p9"/>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4" name="Google Shape;604;p9"/>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5" name="Google Shape;605;p9"/>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6" name="Google Shape;606;p9"/>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7" name="Google Shape;607;p9"/>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8" name="Google Shape;608;p9"/>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9" name="Google Shape;609;p9"/>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0" name="Google Shape;610;p9"/>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1" name="Google Shape;611;p9"/>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2" name="Google Shape;612;p9"/>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3" name="Google Shape;613;p9"/>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4" name="Google Shape;614;p9"/>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5" name="Google Shape;615;p9"/>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6" name="Google Shape;616;p9"/>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7" name="Google Shape;617;p9"/>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8" name="Google Shape;618;p9"/>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9" name="Google Shape;619;p9"/>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0" name="Google Shape;620;p9"/>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1" name="Google Shape;621;p9"/>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2" name="Google Shape;622;p9"/>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3" name="Google Shape;623;p9"/>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4" name="Google Shape;624;p9"/>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5" name="Google Shape;625;p9"/>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6" name="Google Shape;626;p9"/>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7" name="Google Shape;627;p9"/>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8" name="Google Shape;628;p9"/>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9" name="Google Shape;629;p9"/>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0" name="Google Shape;630;p9"/>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1" name="Google Shape;631;p9"/>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2" name="Google Shape;632;p9"/>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3" name="Google Shape;633;p9"/>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4" name="Google Shape;634;p9"/>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5" name="Google Shape;635;p9"/>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6" name="Google Shape;636;p9"/>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7" name="Google Shape;637;p9"/>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8" name="Google Shape;638;p9"/>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9" name="Google Shape;639;p9"/>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0" name="Google Shape;640;p9"/>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1" name="Google Shape;641;p9"/>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2" name="Google Shape;642;p9"/>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3" name="Google Shape;643;p9"/>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4" name="Google Shape;644;p9"/>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5" name="Google Shape;645;p9"/>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6" name="Google Shape;646;p9"/>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7" name="Google Shape;647;p9"/>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8" name="Google Shape;648;p9"/>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9" name="Google Shape;649;p9"/>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0" name="Google Shape;650;p9"/>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1" name="Google Shape;651;p9"/>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2" name="Google Shape;652;p9"/>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3" name="Google Shape;653;p9"/>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4" name="Google Shape;654;p9"/>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655" name="Google Shape;655;p9"/>
          <p:cNvSpPr/>
          <p:nvPr/>
        </p:nvSpPr>
        <p:spPr>
          <a:xfrm>
            <a:off x="0" y="4772000"/>
            <a:ext cx="12192000" cy="1724075"/>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56" name="Google Shape;656;p9"/>
          <p:cNvSpPr txBox="1">
            <a:spLocks noGrp="1"/>
          </p:cNvSpPr>
          <p:nvPr>
            <p:ph type="title"/>
          </p:nvPr>
        </p:nvSpPr>
        <p:spPr>
          <a:xfrm>
            <a:off x="986233" y="535000"/>
            <a:ext cx="10248000" cy="11432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657" name="Google Shape;657;p9"/>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9410C2D-58AD-48AF-B2CB-C4E0E553DFF7}" type="slidenum">
              <a:rPr lang="en-US" smtClean="0"/>
              <a:t>‹#›</a:t>
            </a:fld>
            <a:endParaRPr lang="en-US"/>
          </a:p>
        </p:txBody>
      </p:sp>
    </p:spTree>
    <p:extLst>
      <p:ext uri="{BB962C8B-B14F-4D97-AF65-F5344CB8AC3E}">
        <p14:creationId xmlns:p14="http://schemas.microsoft.com/office/powerpoint/2010/main" val="3589643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no graph">
  <p:cSld name="Title only no graph">
    <p:spTree>
      <p:nvGrpSpPr>
        <p:cNvPr id="1" name="Shape 658"/>
        <p:cNvGrpSpPr/>
        <p:nvPr/>
      </p:nvGrpSpPr>
      <p:grpSpPr>
        <a:xfrm>
          <a:off x="0" y="0"/>
          <a:ext cx="0" cy="0"/>
          <a:chOff x="0" y="0"/>
          <a:chExt cx="0" cy="0"/>
        </a:xfrm>
      </p:grpSpPr>
      <p:sp>
        <p:nvSpPr>
          <p:cNvPr id="659" name="Google Shape;659;p10"/>
          <p:cNvSpPr/>
          <p:nvPr/>
        </p:nvSpPr>
        <p:spPr>
          <a:xfrm>
            <a:off x="-33" y="-15833"/>
            <a:ext cx="12192000" cy="10976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60" name="Google Shape;660;p10"/>
          <p:cNvSpPr txBox="1">
            <a:spLocks noGrp="1"/>
          </p:cNvSpPr>
          <p:nvPr>
            <p:ph type="title"/>
          </p:nvPr>
        </p:nvSpPr>
        <p:spPr>
          <a:xfrm>
            <a:off x="986233" y="-1"/>
            <a:ext cx="10248000" cy="95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661" name="Google Shape;661;p10"/>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F9410C2D-58AD-48AF-B2CB-C4E0E553DFF7}" type="slidenum">
              <a:rPr lang="en-US" smtClean="0"/>
              <a:t>‹#›</a:t>
            </a:fld>
            <a:endParaRPr lang="en-US"/>
          </a:p>
        </p:txBody>
      </p:sp>
    </p:spTree>
    <p:extLst>
      <p:ext uri="{BB962C8B-B14F-4D97-AF65-F5344CB8AC3E}">
        <p14:creationId xmlns:p14="http://schemas.microsoft.com/office/powerpoint/2010/main" val="224414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62"/>
        <p:cNvGrpSpPr/>
        <p:nvPr/>
      </p:nvGrpSpPr>
      <p:grpSpPr>
        <a:xfrm>
          <a:off x="0" y="0"/>
          <a:ext cx="0" cy="0"/>
          <a:chOff x="0" y="0"/>
          <a:chExt cx="0" cy="0"/>
        </a:xfrm>
      </p:grpSpPr>
      <p:sp>
        <p:nvSpPr>
          <p:cNvPr id="663" name="Google Shape;663;p11"/>
          <p:cNvSpPr/>
          <p:nvPr/>
        </p:nvSpPr>
        <p:spPr>
          <a:xfrm>
            <a:off x="-33" y="5772000"/>
            <a:ext cx="12192000" cy="1086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64" name="Google Shape;664;p11"/>
          <p:cNvSpPr txBox="1">
            <a:spLocks noGrp="1"/>
          </p:cNvSpPr>
          <p:nvPr>
            <p:ph type="body" idx="1"/>
          </p:nvPr>
        </p:nvSpPr>
        <p:spPr>
          <a:xfrm>
            <a:off x="738200" y="5994936"/>
            <a:ext cx="107156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400"/>
              <a:buNone/>
              <a:defRPr sz="1867"/>
            </a:lvl1pPr>
          </a:lstStyle>
          <a:p>
            <a:pPr lvl="0"/>
            <a:r>
              <a:rPr lang="en-US"/>
              <a:t>Click to edit Master text styles</a:t>
            </a:r>
          </a:p>
        </p:txBody>
      </p:sp>
      <p:sp>
        <p:nvSpPr>
          <p:cNvPr id="665" name="Google Shape;665;p11"/>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9410C2D-58AD-48AF-B2CB-C4E0E553DFF7}" type="slidenum">
              <a:rPr lang="en-US" smtClean="0"/>
              <a:t>‹#›</a:t>
            </a:fld>
            <a:endParaRPr lang="en-US"/>
          </a:p>
        </p:txBody>
      </p:sp>
    </p:spTree>
    <p:extLst>
      <p:ext uri="{BB962C8B-B14F-4D97-AF65-F5344CB8AC3E}">
        <p14:creationId xmlns:p14="http://schemas.microsoft.com/office/powerpoint/2010/main" val="3273597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
        <p:nvSpPr>
          <p:cNvPr id="667" name="Google Shape;667;p12"/>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9410C2D-58AD-48AF-B2CB-C4E0E553DFF7}" type="slidenum">
              <a:rPr lang="en-US" smtClean="0"/>
              <a:t>‹#›</a:t>
            </a:fld>
            <a:endParaRPr lang="en-US"/>
          </a:p>
        </p:txBody>
      </p:sp>
    </p:spTree>
    <p:extLst>
      <p:ext uri="{BB962C8B-B14F-4D97-AF65-F5344CB8AC3E}">
        <p14:creationId xmlns:p14="http://schemas.microsoft.com/office/powerpoint/2010/main" val="3289904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92000" cy="6857984"/>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7;p1"/>
          <p:cNvSpPr txBox="1">
            <a:spLocks noGrp="1"/>
          </p:cNvSpPr>
          <p:nvPr>
            <p:ph type="title"/>
          </p:nvPr>
        </p:nvSpPr>
        <p:spPr>
          <a:xfrm>
            <a:off x="986233" y="535000"/>
            <a:ext cx="10248000"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1pPr>
            <a:lvl2pPr lvl="1">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2pPr>
            <a:lvl3pPr lvl="2">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3pPr>
            <a:lvl4pPr lvl="3">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4pPr>
            <a:lvl5pPr lvl="4">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5pPr>
            <a:lvl6pPr lvl="5">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6pPr>
            <a:lvl7pPr lvl="6">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7pPr>
            <a:lvl8pPr lvl="7">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8pPr>
            <a:lvl9pPr lvl="8">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986240" y="1536704"/>
            <a:ext cx="10248000" cy="4131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11448767" y="-15833"/>
            <a:ext cx="743200" cy="730400"/>
          </a:xfrm>
          <a:prstGeom prst="rect">
            <a:avLst/>
          </a:prstGeom>
          <a:noFill/>
          <a:ln>
            <a:noFill/>
          </a:ln>
        </p:spPr>
        <p:txBody>
          <a:bodyPr spcFirstLastPara="1" wrap="square" lIns="91425" tIns="91425" rIns="91425" bIns="91425"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fld id="{F9410C2D-58AD-48AF-B2CB-C4E0E553DFF7}" type="slidenum">
              <a:rPr lang="en-US" smtClean="0"/>
              <a:t>‹#›</a:t>
            </a:fld>
            <a:endParaRPr lang="en-US"/>
          </a:p>
        </p:txBody>
      </p:sp>
    </p:spTree>
    <p:extLst>
      <p:ext uri="{BB962C8B-B14F-4D97-AF65-F5344CB8AC3E}">
        <p14:creationId xmlns:p14="http://schemas.microsoft.com/office/powerpoint/2010/main" val="1622660276"/>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7" r:id="rId3"/>
    <p:sldLayoutId id="2147483678" r:id="rId4"/>
    <p:sldLayoutId id="2147483680" r:id="rId5"/>
    <p:sldLayoutId id="2147483681" r:id="rId6"/>
    <p:sldLayoutId id="2147483682" r:id="rId7"/>
    <p:sldLayoutId id="2147483683" r:id="rId8"/>
    <p:sldLayoutId id="2147483684" r:id="rId9"/>
    <p:sldLayoutId id="2147483685" r:id="rId10"/>
    <p:sldLayoutId id="2147483686" r:id="rId1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datadrivensupplychain.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38795-5CE4-4341-95DE-4560F1C9789A}"/>
              </a:ext>
            </a:extLst>
          </p:cNvPr>
          <p:cNvSpPr>
            <a:spLocks noGrp="1"/>
          </p:cNvSpPr>
          <p:nvPr>
            <p:ph type="ctrTitle"/>
          </p:nvPr>
        </p:nvSpPr>
        <p:spPr>
          <a:xfrm>
            <a:off x="393032" y="151258"/>
            <a:ext cx="10841268" cy="3402068"/>
          </a:xfrm>
        </p:spPr>
        <p:txBody>
          <a:bodyPr wrap="square" anchor="t">
            <a:normAutofit fontScale="90000"/>
          </a:bodyPr>
          <a:lstStyle/>
          <a:p>
            <a:r>
              <a:rPr lang="en-US" b="1" i="1" dirty="0"/>
              <a:t>R In Supply Chain</a:t>
            </a:r>
            <a:r>
              <a:rPr lang="en-US" dirty="0"/>
              <a:t>: </a:t>
            </a:r>
            <a:br>
              <a:rPr lang="en-US" dirty="0"/>
            </a:br>
            <a:r>
              <a:rPr lang="en-US" dirty="0"/>
              <a:t>Intro to Supply Chain Network Design</a:t>
            </a:r>
          </a:p>
        </p:txBody>
      </p:sp>
      <p:sp>
        <p:nvSpPr>
          <p:cNvPr id="10" name="TextBox 9">
            <a:extLst>
              <a:ext uri="{FF2B5EF4-FFF2-40B4-BE49-F238E27FC236}">
                <a16:creationId xmlns:a16="http://schemas.microsoft.com/office/drawing/2014/main" id="{7B6EFC21-6ED5-4265-B7CC-B8261056A2BF}"/>
              </a:ext>
            </a:extLst>
          </p:cNvPr>
          <p:cNvSpPr txBox="1"/>
          <p:nvPr/>
        </p:nvSpPr>
        <p:spPr>
          <a:xfrm>
            <a:off x="1957138" y="4426565"/>
            <a:ext cx="8022346" cy="1938992"/>
          </a:xfrm>
          <a:prstGeom prst="rect">
            <a:avLst/>
          </a:prstGeom>
          <a:noFill/>
        </p:spPr>
        <p:txBody>
          <a:bodyPr wrap="square" rtlCol="0">
            <a:spAutoFit/>
          </a:bodyPr>
          <a:lstStyle/>
          <a:p>
            <a:pPr algn="ctr"/>
            <a:r>
              <a:rPr lang="en-US" sz="4000" dirty="0">
                <a:solidFill>
                  <a:schemeClr val="bg1"/>
                </a:solidFill>
              </a:rPr>
              <a:t>Ralph Asher</a:t>
            </a:r>
          </a:p>
          <a:p>
            <a:pPr algn="ctr"/>
            <a:r>
              <a:rPr lang="en-US" sz="4000" dirty="0">
                <a:solidFill>
                  <a:schemeClr val="bg1"/>
                </a:solidFill>
              </a:rPr>
              <a:t>ralph@datadrivensupplychain.com</a:t>
            </a:r>
          </a:p>
          <a:p>
            <a:pPr algn="ctr"/>
            <a:r>
              <a:rPr lang="en-US" sz="4000" dirty="0">
                <a:solidFill>
                  <a:schemeClr val="bg1"/>
                </a:solidFill>
              </a:rPr>
              <a:t>January 18, 2022</a:t>
            </a:r>
          </a:p>
        </p:txBody>
      </p:sp>
    </p:spTree>
    <p:extLst>
      <p:ext uri="{BB962C8B-B14F-4D97-AF65-F5344CB8AC3E}">
        <p14:creationId xmlns:p14="http://schemas.microsoft.com/office/powerpoint/2010/main" val="3628462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D725-5C90-92F5-2977-0C2B0CC8E55A}"/>
              </a:ext>
            </a:extLst>
          </p:cNvPr>
          <p:cNvSpPr>
            <a:spLocks noGrp="1"/>
          </p:cNvSpPr>
          <p:nvPr>
            <p:ph type="title"/>
          </p:nvPr>
        </p:nvSpPr>
        <p:spPr>
          <a:xfrm>
            <a:off x="972000" y="0"/>
            <a:ext cx="10248000" cy="1143200"/>
          </a:xfrm>
        </p:spPr>
        <p:txBody>
          <a:bodyPr/>
          <a:lstStyle/>
          <a:p>
            <a:r>
              <a:rPr lang="en-US" sz="4400" dirty="0"/>
              <a:t>Optimization Model Types</a:t>
            </a:r>
          </a:p>
        </p:txBody>
      </p:sp>
      <p:sp>
        <p:nvSpPr>
          <p:cNvPr id="3" name="Text Placeholder 2">
            <a:extLst>
              <a:ext uri="{FF2B5EF4-FFF2-40B4-BE49-F238E27FC236}">
                <a16:creationId xmlns:a16="http://schemas.microsoft.com/office/drawing/2014/main" id="{7365E6D3-6DE9-58BB-32FA-8F8CAA339774}"/>
              </a:ext>
            </a:extLst>
          </p:cNvPr>
          <p:cNvSpPr>
            <a:spLocks noGrp="1"/>
          </p:cNvSpPr>
          <p:nvPr>
            <p:ph type="body" idx="1"/>
          </p:nvPr>
        </p:nvSpPr>
        <p:spPr>
          <a:xfrm>
            <a:off x="972000" y="1143200"/>
            <a:ext cx="10248000" cy="5321296"/>
          </a:xfrm>
          <a:solidFill>
            <a:schemeClr val="accent1"/>
          </a:solidFill>
        </p:spPr>
        <p:txBody>
          <a:bodyPr/>
          <a:lstStyle/>
          <a:p>
            <a:pPr marL="101598" indent="0">
              <a:buNone/>
            </a:pPr>
            <a:r>
              <a:rPr lang="en-US" sz="2000" dirty="0"/>
              <a:t>The types of decision variables, and the form of the constraints and objective function, will determine what type optimization model you have.</a:t>
            </a:r>
          </a:p>
          <a:p>
            <a:pPr marL="101598" indent="0">
              <a:buNone/>
            </a:pPr>
            <a:endParaRPr lang="en-US" sz="2000" dirty="0"/>
          </a:p>
          <a:p>
            <a:r>
              <a:rPr lang="en-US" sz="2000" b="1" dirty="0"/>
              <a:t>Linear Programming (LP) model:</a:t>
            </a:r>
            <a:r>
              <a:rPr lang="en-US" sz="2000" dirty="0"/>
              <a:t> only continuous decision variables, all constraints and the objective function are linear</a:t>
            </a:r>
          </a:p>
          <a:p>
            <a:r>
              <a:rPr lang="en-US" sz="2000" b="1" dirty="0"/>
              <a:t>Mixed Integer Programming (MIP) model:</a:t>
            </a:r>
            <a:r>
              <a:rPr lang="en-US" sz="2000" dirty="0"/>
              <a:t> at least some decision variables are binary or integer, all constraints and the objective function are linear</a:t>
            </a:r>
          </a:p>
          <a:p>
            <a:r>
              <a:rPr lang="en-US" sz="2000" b="1" dirty="0"/>
              <a:t>Nonlinear Programming (NLP) model:</a:t>
            </a:r>
            <a:r>
              <a:rPr lang="en-US" sz="2000" dirty="0"/>
              <a:t> At least one term in the constraints or objective function are nonlinear (e.g., two decision variables multiplied by each other, or a decision variable raised to an exponent other than 1)</a:t>
            </a:r>
          </a:p>
          <a:p>
            <a:endParaRPr lang="en-US" sz="2000" dirty="0"/>
          </a:p>
          <a:p>
            <a:r>
              <a:rPr lang="en-US" sz="2000" b="1" i="1" dirty="0"/>
              <a:t>Today we will be demoing a Mixed Integer Programming model</a:t>
            </a:r>
          </a:p>
          <a:p>
            <a:pPr marL="101598" indent="0">
              <a:buNone/>
            </a:pPr>
            <a:endParaRPr lang="en-US" sz="2000" b="1" dirty="0"/>
          </a:p>
          <a:p>
            <a:pPr marL="101598" indent="0">
              <a:buNone/>
            </a:pPr>
            <a:endParaRPr lang="en-US" sz="2000" dirty="0"/>
          </a:p>
          <a:p>
            <a:pPr lvl="1"/>
            <a:endParaRPr lang="en-US" sz="2000" dirty="0"/>
          </a:p>
          <a:p>
            <a:pPr lvl="1"/>
            <a:endParaRPr lang="en-US" sz="2000" dirty="0"/>
          </a:p>
          <a:p>
            <a:pPr marL="101598" indent="0">
              <a:buNone/>
            </a:pPr>
            <a:endParaRPr lang="en-US" sz="2000" dirty="0"/>
          </a:p>
        </p:txBody>
      </p:sp>
      <p:pic>
        <p:nvPicPr>
          <p:cNvPr id="4" name="Picture 3">
            <a:extLst>
              <a:ext uri="{FF2B5EF4-FFF2-40B4-BE49-F238E27FC236}">
                <a16:creationId xmlns:a16="http://schemas.microsoft.com/office/drawing/2014/main" id="{A75F08D9-734C-3832-4562-AC7038135E8D}"/>
              </a:ext>
            </a:extLst>
          </p:cNvPr>
          <p:cNvPicPr>
            <a:picLocks noChangeAspect="1"/>
          </p:cNvPicPr>
          <p:nvPr/>
        </p:nvPicPr>
        <p:blipFill>
          <a:blip r:embed="rId2"/>
          <a:stretch>
            <a:fillRect/>
          </a:stretch>
        </p:blipFill>
        <p:spPr>
          <a:xfrm>
            <a:off x="10363200" y="6061472"/>
            <a:ext cx="1828800" cy="796528"/>
          </a:xfrm>
          <a:prstGeom prst="rect">
            <a:avLst/>
          </a:prstGeom>
        </p:spPr>
      </p:pic>
    </p:spTree>
    <p:extLst>
      <p:ext uri="{BB962C8B-B14F-4D97-AF65-F5344CB8AC3E}">
        <p14:creationId xmlns:p14="http://schemas.microsoft.com/office/powerpoint/2010/main" val="259143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74C029-2FA7-0FE0-737C-E835BC16E989}"/>
              </a:ext>
            </a:extLst>
          </p:cNvPr>
          <p:cNvPicPr>
            <a:picLocks noChangeAspect="1"/>
          </p:cNvPicPr>
          <p:nvPr/>
        </p:nvPicPr>
        <p:blipFill>
          <a:blip r:embed="rId2"/>
          <a:stretch>
            <a:fillRect/>
          </a:stretch>
        </p:blipFill>
        <p:spPr>
          <a:xfrm>
            <a:off x="10363200" y="6061472"/>
            <a:ext cx="1828800" cy="796528"/>
          </a:xfrm>
          <a:prstGeom prst="rect">
            <a:avLst/>
          </a:prstGeom>
        </p:spPr>
      </p:pic>
      <p:sp>
        <p:nvSpPr>
          <p:cNvPr id="2" name="Title 1">
            <a:extLst>
              <a:ext uri="{FF2B5EF4-FFF2-40B4-BE49-F238E27FC236}">
                <a16:creationId xmlns:a16="http://schemas.microsoft.com/office/drawing/2014/main" id="{BE247180-B2D7-E446-5683-DDA5EEF49AB3}"/>
              </a:ext>
            </a:extLst>
          </p:cNvPr>
          <p:cNvSpPr>
            <a:spLocks noGrp="1"/>
          </p:cNvSpPr>
          <p:nvPr>
            <p:ph type="title"/>
          </p:nvPr>
        </p:nvSpPr>
        <p:spPr/>
        <p:txBody>
          <a:bodyPr/>
          <a:lstStyle/>
          <a:p>
            <a:r>
              <a:rPr lang="en-US" sz="5400" dirty="0"/>
              <a:t>Heartland Widgets, Inc.</a:t>
            </a:r>
          </a:p>
        </p:txBody>
      </p:sp>
      <p:sp>
        <p:nvSpPr>
          <p:cNvPr id="3" name="Text Placeholder 2">
            <a:extLst>
              <a:ext uri="{FF2B5EF4-FFF2-40B4-BE49-F238E27FC236}">
                <a16:creationId xmlns:a16="http://schemas.microsoft.com/office/drawing/2014/main" id="{99906002-B303-ED23-CB10-E8EB44B47E74}"/>
              </a:ext>
            </a:extLst>
          </p:cNvPr>
          <p:cNvSpPr>
            <a:spLocks noGrp="1"/>
          </p:cNvSpPr>
          <p:nvPr>
            <p:ph type="body" idx="1"/>
          </p:nvPr>
        </p:nvSpPr>
        <p:spPr>
          <a:xfrm>
            <a:off x="986240" y="1536703"/>
            <a:ext cx="10248000" cy="4922153"/>
          </a:xfrm>
          <a:solidFill>
            <a:schemeClr val="accent1"/>
          </a:solidFill>
        </p:spPr>
        <p:txBody>
          <a:bodyPr/>
          <a:lstStyle/>
          <a:p>
            <a:pPr marL="101598" indent="0">
              <a:buNone/>
            </a:pPr>
            <a:r>
              <a:rPr lang="en-US" sz="2400" b="1" dirty="0"/>
              <a:t>Decisions:</a:t>
            </a:r>
          </a:p>
          <a:p>
            <a:r>
              <a:rPr lang="en-US" sz="2400" dirty="0"/>
              <a:t>How many Distribution Centers to open, and where to locate them? </a:t>
            </a:r>
          </a:p>
          <a:p>
            <a:r>
              <a:rPr lang="en-US" sz="2400" dirty="0"/>
              <a:t>What customers to align to each Distribution Center?</a:t>
            </a:r>
          </a:p>
          <a:p>
            <a:pPr marL="101598" indent="0">
              <a:buNone/>
            </a:pPr>
            <a:endParaRPr lang="en-US" sz="2400" dirty="0"/>
          </a:p>
          <a:p>
            <a:pPr marL="101598" indent="0">
              <a:buNone/>
            </a:pPr>
            <a:r>
              <a:rPr lang="en-US" sz="2400" b="1" dirty="0"/>
              <a:t>Limitations (Constraints):</a:t>
            </a:r>
          </a:p>
          <a:p>
            <a:r>
              <a:rPr lang="en-US" sz="2400" dirty="0"/>
              <a:t>All Customer demand must be met</a:t>
            </a:r>
          </a:p>
          <a:p>
            <a:r>
              <a:rPr lang="en-US" sz="2400" dirty="0"/>
              <a:t>Minimum or maximum number of Distribution Centers (DCs)</a:t>
            </a:r>
          </a:p>
          <a:p>
            <a:r>
              <a:rPr lang="en-US" sz="2400" dirty="0"/>
              <a:t>Distribution Centers may be only realistically opened in certain locations</a:t>
            </a:r>
          </a:p>
          <a:p>
            <a:r>
              <a:rPr lang="en-US" sz="2400" dirty="0"/>
              <a:t>Maximum volume per Distribution Center (capacity)</a:t>
            </a:r>
          </a:p>
          <a:p>
            <a:r>
              <a:rPr lang="en-US" sz="2400" dirty="0"/>
              <a:t>Maximum distance from a Customer to its servicing Distribution Center</a:t>
            </a:r>
          </a:p>
          <a:p>
            <a:endParaRPr lang="en-US" dirty="0"/>
          </a:p>
        </p:txBody>
      </p:sp>
    </p:spTree>
    <p:extLst>
      <p:ext uri="{BB962C8B-B14F-4D97-AF65-F5344CB8AC3E}">
        <p14:creationId xmlns:p14="http://schemas.microsoft.com/office/powerpoint/2010/main" val="691246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Heartland Widgets, Inc.</a:t>
            </a:r>
          </a:p>
        </p:txBody>
      </p:sp>
      <p:sp>
        <p:nvSpPr>
          <p:cNvPr id="5" name="Text Placeholder 4">
            <a:extLst>
              <a:ext uri="{FF2B5EF4-FFF2-40B4-BE49-F238E27FC236}">
                <a16:creationId xmlns:a16="http://schemas.microsoft.com/office/drawing/2014/main" id="{5EDBA4AC-43BF-4FA7-83DB-6EAD7EEAF03C}"/>
              </a:ext>
            </a:extLst>
          </p:cNvPr>
          <p:cNvSpPr>
            <a:spLocks noGrp="1"/>
          </p:cNvSpPr>
          <p:nvPr>
            <p:ph type="body" idx="1"/>
          </p:nvPr>
        </p:nvSpPr>
        <p:spPr>
          <a:xfrm>
            <a:off x="319314" y="1509486"/>
            <a:ext cx="10914926" cy="4339771"/>
          </a:xfrm>
          <a:solidFill>
            <a:schemeClr val="accent1"/>
          </a:solidFill>
        </p:spPr>
        <p:txBody>
          <a:bodyPr/>
          <a:lstStyle/>
          <a:p>
            <a:pPr marL="101598" indent="0">
              <a:buNone/>
            </a:pPr>
            <a:r>
              <a:rPr lang="en-US" sz="2000" dirty="0"/>
              <a:t>You are a Supply Chain Data Scientist at Heartland Widgets, Inc.  Your company is the market leader in widget sales across an eight-state area of the American Midwest.  </a:t>
            </a:r>
          </a:p>
          <a:p>
            <a:pPr marL="101598" indent="0">
              <a:buNone/>
            </a:pPr>
            <a:endParaRPr lang="en-US" sz="2000" dirty="0"/>
          </a:p>
          <a:p>
            <a:pPr marL="101598" indent="0">
              <a:buNone/>
            </a:pPr>
            <a:r>
              <a:rPr lang="en-US" sz="2000" dirty="0"/>
              <a:t>The pandemic-induced shift in consumer demand from services to goods, as well as stay-at-home orders, has led to a boom in demand for your company’s flagship product, the @HomeWidget.  </a:t>
            </a:r>
          </a:p>
          <a:p>
            <a:pPr marL="101598" indent="0">
              <a:buNone/>
            </a:pPr>
            <a:endParaRPr lang="en-US" sz="2000" dirty="0"/>
          </a:p>
          <a:p>
            <a:pPr marL="101598" indent="0">
              <a:buNone/>
            </a:pPr>
            <a:r>
              <a:rPr lang="en-US" sz="2000" dirty="0"/>
              <a:t>Faced with record demand, the Director of Supply Chain Network Planning has asked you to “re-imagine” the company’s distribution network.  </a:t>
            </a:r>
          </a:p>
          <a:p>
            <a:pPr marL="101598" indent="0">
              <a:buNone/>
            </a:pPr>
            <a:endParaRPr lang="en-US" sz="2000" dirty="0"/>
          </a:p>
          <a:p>
            <a:pPr marL="101598" indent="0">
              <a:buNone/>
            </a:pPr>
            <a:r>
              <a:rPr lang="en-US" sz="2000" dirty="0"/>
              <a:t>You are to recommend where to open Heartland’s Distribution Centers, as well as customer-DC alignment, at minimal cost.</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6061472"/>
            <a:ext cx="1828800" cy="796528"/>
          </a:xfrm>
          <a:prstGeom prst="rect">
            <a:avLst/>
          </a:prstGeom>
        </p:spPr>
      </p:pic>
    </p:spTree>
    <p:extLst>
      <p:ext uri="{BB962C8B-B14F-4D97-AF65-F5344CB8AC3E}">
        <p14:creationId xmlns:p14="http://schemas.microsoft.com/office/powerpoint/2010/main" val="334791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200526" y="188392"/>
            <a:ext cx="11033707" cy="918516"/>
          </a:xfrm>
        </p:spPr>
        <p:txBody>
          <a:bodyPr/>
          <a:lstStyle/>
          <a:p>
            <a:r>
              <a:rPr lang="en-US" sz="4000" dirty="0"/>
              <a:t>Heartland Widgets: Customer Demand By City</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6061472"/>
            <a:ext cx="1828800" cy="796528"/>
          </a:xfrm>
          <a:prstGeom prst="rect">
            <a:avLst/>
          </a:prstGeom>
        </p:spPr>
      </p:pic>
      <p:pic>
        <p:nvPicPr>
          <p:cNvPr id="7" name="Picture 6">
            <a:extLst>
              <a:ext uri="{FF2B5EF4-FFF2-40B4-BE49-F238E27FC236}">
                <a16:creationId xmlns:a16="http://schemas.microsoft.com/office/drawing/2014/main" id="{953E416F-0D29-4759-A7E7-472F9BD26211}"/>
              </a:ext>
            </a:extLst>
          </p:cNvPr>
          <p:cNvPicPr>
            <a:picLocks noChangeAspect="1"/>
          </p:cNvPicPr>
          <p:nvPr/>
        </p:nvPicPr>
        <p:blipFill>
          <a:blip r:embed="rId3"/>
          <a:stretch>
            <a:fillRect/>
          </a:stretch>
        </p:blipFill>
        <p:spPr>
          <a:xfrm>
            <a:off x="5183979" y="1106908"/>
            <a:ext cx="5410200" cy="3609975"/>
          </a:xfrm>
          <a:prstGeom prst="rect">
            <a:avLst/>
          </a:prstGeom>
        </p:spPr>
      </p:pic>
      <p:pic>
        <p:nvPicPr>
          <p:cNvPr id="9" name="Picture 8">
            <a:extLst>
              <a:ext uri="{FF2B5EF4-FFF2-40B4-BE49-F238E27FC236}">
                <a16:creationId xmlns:a16="http://schemas.microsoft.com/office/drawing/2014/main" id="{94E8C56F-EC6C-41F8-BFC3-43D7E6101744}"/>
              </a:ext>
            </a:extLst>
          </p:cNvPr>
          <p:cNvPicPr>
            <a:picLocks noChangeAspect="1"/>
          </p:cNvPicPr>
          <p:nvPr/>
        </p:nvPicPr>
        <p:blipFill>
          <a:blip r:embed="rId4"/>
          <a:stretch>
            <a:fillRect/>
          </a:stretch>
        </p:blipFill>
        <p:spPr>
          <a:xfrm>
            <a:off x="200526" y="1106908"/>
            <a:ext cx="4343400" cy="4267200"/>
          </a:xfrm>
          <a:prstGeom prst="rect">
            <a:avLst/>
          </a:prstGeom>
        </p:spPr>
      </p:pic>
      <p:sp>
        <p:nvSpPr>
          <p:cNvPr id="10" name="Rectangle: Rounded Corners 9">
            <a:extLst>
              <a:ext uri="{FF2B5EF4-FFF2-40B4-BE49-F238E27FC236}">
                <a16:creationId xmlns:a16="http://schemas.microsoft.com/office/drawing/2014/main" id="{13257F54-677E-4DAA-9F21-9A0CB843BB16}"/>
              </a:ext>
            </a:extLst>
          </p:cNvPr>
          <p:cNvSpPr/>
          <p:nvPr/>
        </p:nvSpPr>
        <p:spPr>
          <a:xfrm>
            <a:off x="200526" y="5571714"/>
            <a:ext cx="9593179" cy="1106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117 Midwestern Cities in Demand Table</a:t>
            </a:r>
          </a:p>
          <a:p>
            <a:pPr algn="ctr"/>
            <a:r>
              <a:rPr lang="en-US" sz="2000" dirty="0"/>
              <a:t>Demand is Proportional to Population </a:t>
            </a:r>
          </a:p>
          <a:p>
            <a:pPr algn="ctr"/>
            <a:r>
              <a:rPr lang="en-US" sz="2000" i="1" dirty="0"/>
              <a:t>Demand table created using maps::</a:t>
            </a:r>
            <a:r>
              <a:rPr lang="en-US" sz="2000" i="1" dirty="0" err="1"/>
              <a:t>us.cities</a:t>
            </a:r>
            <a:endParaRPr lang="en-US" sz="2000" i="1" dirty="0"/>
          </a:p>
        </p:txBody>
      </p:sp>
    </p:spTree>
    <p:extLst>
      <p:ext uri="{BB962C8B-B14F-4D97-AF65-F5344CB8AC3E}">
        <p14:creationId xmlns:p14="http://schemas.microsoft.com/office/powerpoint/2010/main" val="1756365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200526" y="188392"/>
            <a:ext cx="11033707" cy="918516"/>
          </a:xfrm>
        </p:spPr>
        <p:txBody>
          <a:bodyPr/>
          <a:lstStyle/>
          <a:p>
            <a:r>
              <a:rPr lang="en-US" sz="3200" dirty="0"/>
              <a:t>Heartland Widgets: Potential Distribution Center Locations</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6061472"/>
            <a:ext cx="1828800" cy="796528"/>
          </a:xfrm>
          <a:prstGeom prst="rect">
            <a:avLst/>
          </a:prstGeom>
        </p:spPr>
      </p:pic>
      <p:sp>
        <p:nvSpPr>
          <p:cNvPr id="10" name="Rectangle: Rounded Corners 9">
            <a:extLst>
              <a:ext uri="{FF2B5EF4-FFF2-40B4-BE49-F238E27FC236}">
                <a16:creationId xmlns:a16="http://schemas.microsoft.com/office/drawing/2014/main" id="{13257F54-677E-4DAA-9F21-9A0CB843BB16}"/>
              </a:ext>
            </a:extLst>
          </p:cNvPr>
          <p:cNvSpPr/>
          <p:nvPr/>
        </p:nvSpPr>
        <p:spPr>
          <a:xfrm>
            <a:off x="507515" y="5563578"/>
            <a:ext cx="9593179" cy="1106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Top 20 Cities (by Demand) in Midwest are considered for DC Locations</a:t>
            </a:r>
          </a:p>
          <a:p>
            <a:pPr algn="ctr"/>
            <a:r>
              <a:rPr lang="en-US" sz="2000" dirty="0"/>
              <a:t>Each DC is assumed to cost $1 Million to open</a:t>
            </a:r>
          </a:p>
        </p:txBody>
      </p:sp>
      <p:pic>
        <p:nvPicPr>
          <p:cNvPr id="3" name="Picture 2">
            <a:extLst>
              <a:ext uri="{FF2B5EF4-FFF2-40B4-BE49-F238E27FC236}">
                <a16:creationId xmlns:a16="http://schemas.microsoft.com/office/drawing/2014/main" id="{82E4F92D-8E16-48E8-8383-89EDDD936B2F}"/>
              </a:ext>
            </a:extLst>
          </p:cNvPr>
          <p:cNvPicPr>
            <a:picLocks noChangeAspect="1"/>
          </p:cNvPicPr>
          <p:nvPr/>
        </p:nvPicPr>
        <p:blipFill>
          <a:blip r:embed="rId3"/>
          <a:stretch>
            <a:fillRect/>
          </a:stretch>
        </p:blipFill>
        <p:spPr>
          <a:xfrm>
            <a:off x="200526" y="1106908"/>
            <a:ext cx="5378880" cy="4262187"/>
          </a:xfrm>
          <a:prstGeom prst="rect">
            <a:avLst/>
          </a:prstGeom>
        </p:spPr>
      </p:pic>
      <p:pic>
        <p:nvPicPr>
          <p:cNvPr id="8" name="Picture 7">
            <a:extLst>
              <a:ext uri="{FF2B5EF4-FFF2-40B4-BE49-F238E27FC236}">
                <a16:creationId xmlns:a16="http://schemas.microsoft.com/office/drawing/2014/main" id="{59FD3E99-2241-4FBE-A7C9-36B3F0B1ECCD}"/>
              </a:ext>
            </a:extLst>
          </p:cNvPr>
          <p:cNvPicPr>
            <a:picLocks noChangeAspect="1"/>
          </p:cNvPicPr>
          <p:nvPr/>
        </p:nvPicPr>
        <p:blipFill>
          <a:blip r:embed="rId4"/>
          <a:stretch>
            <a:fillRect/>
          </a:stretch>
        </p:blipFill>
        <p:spPr>
          <a:xfrm>
            <a:off x="6364705" y="1496228"/>
            <a:ext cx="4724400" cy="3781425"/>
          </a:xfrm>
          <a:prstGeom prst="rect">
            <a:avLst/>
          </a:prstGeom>
        </p:spPr>
      </p:pic>
    </p:spTree>
    <p:extLst>
      <p:ext uri="{BB962C8B-B14F-4D97-AF65-F5344CB8AC3E}">
        <p14:creationId xmlns:p14="http://schemas.microsoft.com/office/powerpoint/2010/main" val="164011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Heartland Widget Distributors, Inc.</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EDBA4AC-43BF-4FA7-83DB-6EAD7EEAF03C}"/>
                  </a:ext>
                </a:extLst>
              </p:cNvPr>
              <p:cNvSpPr>
                <a:spLocks noGrp="1"/>
              </p:cNvSpPr>
              <p:nvPr>
                <p:ph type="body" idx="1"/>
              </p:nvPr>
            </p:nvSpPr>
            <p:spPr>
              <a:xfrm>
                <a:off x="248653" y="967212"/>
                <a:ext cx="10985587" cy="5225041"/>
              </a:xfrm>
              <a:solidFill>
                <a:schemeClr val="accent1"/>
              </a:solidFill>
            </p:spPr>
            <p:txBody>
              <a:bodyPr/>
              <a:lstStyle/>
              <a:p>
                <a:pPr marL="101598" indent="0">
                  <a:buNone/>
                </a:pPr>
                <a:r>
                  <a:rPr lang="en-US" sz="1800" b="1" dirty="0"/>
                  <a:t>What customers to align to each Distribution Center?</a:t>
                </a:r>
                <a:endParaRPr lang="en-US" sz="1800" dirty="0"/>
              </a:p>
              <a:p>
                <a:pPr marL="101598" indent="0">
                  <a:buNone/>
                </a:pPr>
                <a:r>
                  <a:rPr lang="en-US" sz="1800" dirty="0"/>
                  <a:t>This is a series of yes/no decisions: for every combination of a Customer and a Distribution Center, should I align Customer </a:t>
                </a:r>
                <a14:m>
                  <m:oMath xmlns:m="http://schemas.openxmlformats.org/officeDocument/2006/math">
                    <m:r>
                      <a:rPr lang="en-US" sz="1800" i="1" dirty="0" smtClean="0">
                        <a:latin typeface="Cambria Math" panose="02040503050406030204" pitchFamily="18" charset="0"/>
                      </a:rPr>
                      <m:t>𝑖</m:t>
                    </m:r>
                  </m:oMath>
                </a14:m>
                <a:r>
                  <a:rPr lang="en-US" sz="1800" dirty="0"/>
                  <a:t> to Distribution Center </a:t>
                </a:r>
                <a14:m>
                  <m:oMath xmlns:m="http://schemas.openxmlformats.org/officeDocument/2006/math">
                    <m:r>
                      <a:rPr lang="en-US" sz="1800" b="0" i="1" dirty="0" smtClean="0">
                        <a:latin typeface="Cambria Math" panose="02040503050406030204" pitchFamily="18" charset="0"/>
                      </a:rPr>
                      <m:t>𝑗</m:t>
                    </m:r>
                  </m:oMath>
                </a14:m>
                <a:r>
                  <a:rPr lang="en-US" sz="1800" dirty="0"/>
                  <a:t> ?</a:t>
                </a:r>
              </a:p>
              <a:p>
                <a:pPr marL="101598" indent="0">
                  <a:buNone/>
                </a:pPr>
                <a:r>
                  <a:rPr lang="en-US" sz="1800" dirty="0"/>
                  <a:t>Limitations: Exactly one “Yes” per Customer.  (Each city is serviced by exactly one DC).</a:t>
                </a:r>
              </a:p>
              <a:p>
                <a:pPr marL="101598" indent="0">
                  <a:buNone/>
                </a:pPr>
                <a:r>
                  <a:rPr lang="en-US" sz="1800" b="1" dirty="0"/>
                  <a:t>How many Distribution Centers to open, and where to locate them? </a:t>
                </a:r>
              </a:p>
              <a:p>
                <a:pPr marL="101598" indent="0">
                  <a:buNone/>
                </a:pPr>
                <a:r>
                  <a:rPr lang="en-US" sz="1800" dirty="0"/>
                  <a:t>This is a series of if-then decisions, related to our alignment decisions: </a:t>
                </a:r>
                <a:r>
                  <a:rPr lang="en-US" sz="1800" i="1" dirty="0"/>
                  <a:t>if</a:t>
                </a:r>
                <a:r>
                  <a:rPr lang="en-US" sz="1800" dirty="0"/>
                  <a:t> at least one Customer is aligned to a DC, </a:t>
                </a:r>
                <a:r>
                  <a:rPr lang="en-US" sz="1800" i="1" dirty="0"/>
                  <a:t>then</a:t>
                </a:r>
                <a:r>
                  <a:rPr lang="en-US" sz="1800" dirty="0"/>
                  <a:t> we must open it.</a:t>
                </a:r>
              </a:p>
              <a:p>
                <a:pPr marL="101598" indent="0">
                  <a:buNone/>
                </a:pPr>
                <a:endParaRPr lang="en-US" sz="1800" dirty="0"/>
              </a:p>
              <a:p>
                <a:pPr marL="101598" indent="0">
                  <a:buNone/>
                </a:pPr>
                <a:r>
                  <a:rPr lang="en-US" sz="1800" dirty="0"/>
                  <a:t>The decision sets are interconnected – we cannot separate our decision on where to locate DCs, from our decision on how to align Customers to DCs.</a:t>
                </a:r>
              </a:p>
              <a:p>
                <a:pPr marL="101598" indent="0">
                  <a:buNone/>
                </a:pPr>
                <a:endParaRPr lang="en-US" sz="1800" dirty="0"/>
              </a:p>
              <a:p>
                <a:pPr marL="101598" indent="0">
                  <a:buNone/>
                </a:pPr>
                <a:endParaRPr lang="en-US" sz="1800" dirty="0"/>
              </a:p>
              <a:p>
                <a:pPr marL="101598" indent="0">
                  <a:buNone/>
                </a:pPr>
                <a:endParaRPr lang="en-US" sz="1800" dirty="0"/>
              </a:p>
              <a:p>
                <a:endParaRPr lang="en-US" sz="1800" b="1" i="1" dirty="0"/>
              </a:p>
            </p:txBody>
          </p:sp>
        </mc:Choice>
        <mc:Fallback xmlns="">
          <p:sp>
            <p:nvSpPr>
              <p:cNvPr id="5" name="Text Placeholder 4">
                <a:extLst>
                  <a:ext uri="{FF2B5EF4-FFF2-40B4-BE49-F238E27FC236}">
                    <a16:creationId xmlns:a16="http://schemas.microsoft.com/office/drawing/2014/main" id="{5EDBA4AC-43BF-4FA7-83DB-6EAD7EEAF03C}"/>
                  </a:ext>
                </a:extLst>
              </p:cNvPr>
              <p:cNvSpPr>
                <a:spLocks noGrp="1" noRot="1" noChangeAspect="1" noMove="1" noResize="1" noEditPoints="1" noAdjustHandles="1" noChangeArrowheads="1" noChangeShapeType="1" noTextEdit="1"/>
              </p:cNvSpPr>
              <p:nvPr>
                <p:ph type="body" idx="1"/>
              </p:nvPr>
            </p:nvSpPr>
            <p:spPr>
              <a:xfrm>
                <a:off x="248653" y="967212"/>
                <a:ext cx="10985587" cy="5225041"/>
              </a:xfrm>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3"/>
          <a:stretch>
            <a:fillRect/>
          </a:stretch>
        </p:blipFill>
        <p:spPr>
          <a:xfrm>
            <a:off x="10363200" y="6061472"/>
            <a:ext cx="1828800" cy="796528"/>
          </a:xfrm>
          <a:prstGeom prst="rect">
            <a:avLst/>
          </a:prstGeom>
        </p:spPr>
      </p:pic>
      <p:graphicFrame>
        <p:nvGraphicFramePr>
          <p:cNvPr id="2" name="Table 2">
            <a:extLst>
              <a:ext uri="{FF2B5EF4-FFF2-40B4-BE49-F238E27FC236}">
                <a16:creationId xmlns:a16="http://schemas.microsoft.com/office/drawing/2014/main" id="{0879E34B-F966-4C49-8D7B-2418CEF291E6}"/>
              </a:ext>
            </a:extLst>
          </p:cNvPr>
          <p:cNvGraphicFramePr>
            <a:graphicFrameLocks noGrp="1"/>
          </p:cNvGraphicFramePr>
          <p:nvPr>
            <p:extLst>
              <p:ext uri="{D42A27DB-BD31-4B8C-83A1-F6EECF244321}">
                <p14:modId xmlns:p14="http://schemas.microsoft.com/office/powerpoint/2010/main" val="2319133548"/>
              </p:ext>
            </p:extLst>
          </p:nvPr>
        </p:nvGraphicFramePr>
        <p:xfrm>
          <a:off x="2013284" y="4726886"/>
          <a:ext cx="5481053" cy="2078981"/>
        </p:xfrm>
        <a:graphic>
          <a:graphicData uri="http://schemas.openxmlformats.org/drawingml/2006/table">
            <a:tbl>
              <a:tblPr firstRow="1" bandRow="1">
                <a:tableStyleId>{5C22544A-7EE6-4342-B048-85BDC9FD1C3A}</a:tableStyleId>
              </a:tblPr>
              <a:tblGrid>
                <a:gridCol w="1484123">
                  <a:extLst>
                    <a:ext uri="{9D8B030D-6E8A-4147-A177-3AD203B41FA5}">
                      <a16:colId xmlns:a16="http://schemas.microsoft.com/office/drawing/2014/main" val="3446770618"/>
                    </a:ext>
                  </a:extLst>
                </a:gridCol>
                <a:gridCol w="1256402">
                  <a:extLst>
                    <a:ext uri="{9D8B030D-6E8A-4147-A177-3AD203B41FA5}">
                      <a16:colId xmlns:a16="http://schemas.microsoft.com/office/drawing/2014/main" val="4154261320"/>
                    </a:ext>
                  </a:extLst>
                </a:gridCol>
                <a:gridCol w="1370264">
                  <a:extLst>
                    <a:ext uri="{9D8B030D-6E8A-4147-A177-3AD203B41FA5}">
                      <a16:colId xmlns:a16="http://schemas.microsoft.com/office/drawing/2014/main" val="4045215434"/>
                    </a:ext>
                  </a:extLst>
                </a:gridCol>
                <a:gridCol w="1370264">
                  <a:extLst>
                    <a:ext uri="{9D8B030D-6E8A-4147-A177-3AD203B41FA5}">
                      <a16:colId xmlns:a16="http://schemas.microsoft.com/office/drawing/2014/main" val="1897771389"/>
                    </a:ext>
                  </a:extLst>
                </a:gridCol>
              </a:tblGrid>
              <a:tr h="337915">
                <a:tc>
                  <a:txBody>
                    <a:bodyPr/>
                    <a:lstStyle/>
                    <a:p>
                      <a:endParaRPr lang="en-US" sz="1600"/>
                    </a:p>
                  </a:txBody>
                  <a:tcPr/>
                </a:tc>
                <a:tc>
                  <a:txBody>
                    <a:bodyPr/>
                    <a:lstStyle/>
                    <a:p>
                      <a:pPr algn="l" fontAlgn="b"/>
                      <a:r>
                        <a:rPr lang="en-US" sz="1000" b="0" i="0" u="none" strike="noStrike" dirty="0">
                          <a:solidFill>
                            <a:schemeClr val="bg1"/>
                          </a:solidFill>
                          <a:effectLst/>
                          <a:latin typeface="Calibri" panose="020F0502020204030204" pitchFamily="34" charset="0"/>
                        </a:rPr>
                        <a:t>DC: Chicago IL</a:t>
                      </a:r>
                    </a:p>
                  </a:txBody>
                  <a:tcPr marL="9525" marR="9525" marT="9525" marB="0" anchor="b"/>
                </a:tc>
                <a:tc>
                  <a:txBody>
                    <a:bodyPr/>
                    <a:lstStyle/>
                    <a:p>
                      <a:pPr algn="l" fontAlgn="b"/>
                      <a:r>
                        <a:rPr lang="en-US" sz="1000" b="0" i="0" u="none" strike="noStrike" dirty="0">
                          <a:solidFill>
                            <a:schemeClr val="bg1"/>
                          </a:solidFill>
                          <a:effectLst/>
                          <a:latin typeface="Calibri" panose="020F0502020204030204" pitchFamily="34" charset="0"/>
                        </a:rPr>
                        <a:t>DC: Indianapolis IN</a:t>
                      </a:r>
                    </a:p>
                  </a:txBody>
                  <a:tcPr marL="9525" marR="9525" marT="9525" marB="0" anchor="b"/>
                </a:tc>
                <a:tc>
                  <a:txBody>
                    <a:bodyPr/>
                    <a:lstStyle/>
                    <a:p>
                      <a:pPr algn="l" fontAlgn="b"/>
                      <a:r>
                        <a:rPr lang="en-US" sz="1000" b="0" i="0" u="none" strike="noStrike" dirty="0">
                          <a:solidFill>
                            <a:schemeClr val="bg1"/>
                          </a:solidFill>
                          <a:effectLst/>
                          <a:latin typeface="Calibri" panose="020F0502020204030204" pitchFamily="34" charset="0"/>
                        </a:rPr>
                        <a:t>DC: Minneapolis MN</a:t>
                      </a:r>
                    </a:p>
                  </a:txBody>
                  <a:tcPr marL="9525" marR="9525" marT="9525" marB="0" anchor="b"/>
                </a:tc>
                <a:extLst>
                  <a:ext uri="{0D108BD9-81ED-4DB2-BD59-A6C34878D82A}">
                    <a16:rowId xmlns:a16="http://schemas.microsoft.com/office/drawing/2014/main" val="482723353"/>
                  </a:ext>
                </a:extLst>
              </a:tr>
              <a:tr h="276869">
                <a:tc>
                  <a:txBody>
                    <a:bodyPr/>
                    <a:lstStyle/>
                    <a:p>
                      <a:pPr algn="l" fontAlgn="b"/>
                      <a:r>
                        <a:rPr lang="en-US" sz="1000" b="0" i="0" u="none" strike="noStrike" dirty="0">
                          <a:solidFill>
                            <a:srgbClr val="000000"/>
                          </a:solidFill>
                          <a:effectLst/>
                          <a:latin typeface="Calibri" panose="020F0502020204030204" pitchFamily="34" charset="0"/>
                        </a:rPr>
                        <a:t>Customer: Ames IA</a:t>
                      </a:r>
                    </a:p>
                  </a:txBody>
                  <a:tcPr marL="9525" marR="9525" marT="9525" marB="0" anchor="b"/>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extLst>
                  <a:ext uri="{0D108BD9-81ED-4DB2-BD59-A6C34878D82A}">
                    <a16:rowId xmlns:a16="http://schemas.microsoft.com/office/drawing/2014/main" val="3824302336"/>
                  </a:ext>
                </a:extLst>
              </a:tr>
              <a:tr h="276869">
                <a:tc>
                  <a:txBody>
                    <a:bodyPr/>
                    <a:lstStyle/>
                    <a:p>
                      <a:pPr algn="l" fontAlgn="b"/>
                      <a:r>
                        <a:rPr lang="en-US" sz="1000" b="0" i="0" u="none" strike="noStrike" dirty="0">
                          <a:solidFill>
                            <a:srgbClr val="000000"/>
                          </a:solidFill>
                          <a:effectLst/>
                          <a:latin typeface="Calibri" panose="020F0502020204030204" pitchFamily="34" charset="0"/>
                        </a:rPr>
                        <a:t>Customer: Anderson IN</a:t>
                      </a:r>
                    </a:p>
                  </a:txBody>
                  <a:tcPr marL="9525" marR="9525" marT="9525" marB="0" anchor="b"/>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extLst>
                  <a:ext uri="{0D108BD9-81ED-4DB2-BD59-A6C34878D82A}">
                    <a16:rowId xmlns:a16="http://schemas.microsoft.com/office/drawing/2014/main" val="1010192206"/>
                  </a:ext>
                </a:extLst>
              </a:tr>
              <a:tr h="316795">
                <a:tc>
                  <a:txBody>
                    <a:bodyPr/>
                    <a:lstStyle/>
                    <a:p>
                      <a:pPr algn="l" fontAlgn="b"/>
                      <a:r>
                        <a:rPr lang="en-US" sz="1000" b="0" i="0" u="none" strike="noStrike" dirty="0">
                          <a:solidFill>
                            <a:srgbClr val="000000"/>
                          </a:solidFill>
                          <a:effectLst/>
                          <a:latin typeface="Calibri" panose="020F0502020204030204" pitchFamily="34" charset="0"/>
                        </a:rPr>
                        <a:t>Customer: Apple Valley MN</a:t>
                      </a:r>
                    </a:p>
                  </a:txBody>
                  <a:tcPr marL="9525" marR="9525" marT="9525" marB="0" anchor="b"/>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extLst>
                  <a:ext uri="{0D108BD9-81ED-4DB2-BD59-A6C34878D82A}">
                    <a16:rowId xmlns:a16="http://schemas.microsoft.com/office/drawing/2014/main" val="2461695495"/>
                  </a:ext>
                </a:extLst>
              </a:tr>
              <a:tr h="276869">
                <a:tc>
                  <a:txBody>
                    <a:bodyPr/>
                    <a:lstStyle/>
                    <a:p>
                      <a:pPr algn="l" fontAlgn="b"/>
                      <a:r>
                        <a:rPr lang="en-US" sz="1000" b="0" i="0" u="none" strike="noStrike">
                          <a:solidFill>
                            <a:srgbClr val="000000"/>
                          </a:solidFill>
                          <a:effectLst/>
                          <a:latin typeface="Calibri" panose="020F0502020204030204" pitchFamily="34" charset="0"/>
                        </a:rPr>
                        <a:t>Customer: Appleton WI</a:t>
                      </a:r>
                    </a:p>
                  </a:txBody>
                  <a:tcPr marL="9525" marR="9525" marT="9525" marB="0" anchor="b"/>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extLst>
                  <a:ext uri="{0D108BD9-81ED-4DB2-BD59-A6C34878D82A}">
                    <a16:rowId xmlns:a16="http://schemas.microsoft.com/office/drawing/2014/main" val="1320279313"/>
                  </a:ext>
                </a:extLst>
              </a:tr>
              <a:tr h="316795">
                <a:tc>
                  <a:txBody>
                    <a:bodyPr/>
                    <a:lstStyle/>
                    <a:p>
                      <a:pPr algn="l" fontAlgn="b"/>
                      <a:r>
                        <a:rPr lang="en-US" sz="1000" b="0" i="0" u="none" strike="noStrike">
                          <a:solidFill>
                            <a:srgbClr val="000000"/>
                          </a:solidFill>
                          <a:effectLst/>
                          <a:latin typeface="Calibri" panose="020F0502020204030204" pitchFamily="34" charset="0"/>
                        </a:rPr>
                        <a:t>Customer: Arlington Heights IL</a:t>
                      </a:r>
                    </a:p>
                  </a:txBody>
                  <a:tcPr marL="9525" marR="9525" marT="9525" marB="0" anchor="b"/>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extLst>
                  <a:ext uri="{0D108BD9-81ED-4DB2-BD59-A6C34878D82A}">
                    <a16:rowId xmlns:a16="http://schemas.microsoft.com/office/drawing/2014/main" val="3572723070"/>
                  </a:ext>
                </a:extLst>
              </a:tr>
              <a:tr h="276869">
                <a:tc>
                  <a:txBody>
                    <a:bodyPr/>
                    <a:lstStyle/>
                    <a:p>
                      <a:pPr algn="l" fontAlgn="b"/>
                      <a:r>
                        <a:rPr lang="en-US" sz="1000" b="0" i="0" u="none" strike="noStrike">
                          <a:solidFill>
                            <a:srgbClr val="000000"/>
                          </a:solidFill>
                          <a:effectLst/>
                          <a:latin typeface="Calibri" panose="020F0502020204030204" pitchFamily="34" charset="0"/>
                        </a:rPr>
                        <a:t>Customer: Aurora IL</a:t>
                      </a:r>
                    </a:p>
                  </a:txBody>
                  <a:tcPr marL="9525" marR="9525" marT="9525" marB="0" anchor="b"/>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34373D"/>
                          </a:solidFill>
                          <a:effectLst/>
                          <a:uLnTx/>
                          <a:uFillTx/>
                          <a:latin typeface="Arial"/>
                          <a:ea typeface="+mn-ea"/>
                          <a:cs typeface="+mn-cs"/>
                          <a:sym typeface="Arial"/>
                        </a:rPr>
                        <a:t>Align? Y/N</a:t>
                      </a:r>
                      <a:endParaRPr kumimoji="0" lang="en-US" sz="1000" b="0" i="0" u="none" strike="noStrike" kern="0" cap="none" spc="0" normalizeH="0" baseline="0" noProof="0" dirty="0">
                        <a:ln>
                          <a:noFill/>
                        </a:ln>
                        <a:solidFill>
                          <a:srgbClr val="34373D"/>
                        </a:solidFill>
                        <a:effectLst/>
                        <a:uLnTx/>
                        <a:uFillTx/>
                        <a:latin typeface="Arial"/>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34373D"/>
                          </a:solidFill>
                          <a:effectLst/>
                          <a:uLnTx/>
                          <a:uFillTx/>
                          <a:latin typeface="Arial"/>
                          <a:ea typeface="+mn-ea"/>
                          <a:cs typeface="+mn-cs"/>
                          <a:sym typeface="Arial"/>
                        </a:rPr>
                        <a:t>Align? Y/N</a:t>
                      </a:r>
                    </a:p>
                  </a:txBody>
                  <a:tcPr/>
                </a:tc>
                <a:extLst>
                  <a:ext uri="{0D108BD9-81ED-4DB2-BD59-A6C34878D82A}">
                    <a16:rowId xmlns:a16="http://schemas.microsoft.com/office/drawing/2014/main" val="1307425286"/>
                  </a:ext>
                </a:extLst>
              </a:tr>
            </a:tbl>
          </a:graphicData>
        </a:graphic>
      </p:graphicFrame>
      <p:sp>
        <p:nvSpPr>
          <p:cNvPr id="8" name="Rectangle: Rounded Corners 7">
            <a:extLst>
              <a:ext uri="{FF2B5EF4-FFF2-40B4-BE49-F238E27FC236}">
                <a16:creationId xmlns:a16="http://schemas.microsoft.com/office/drawing/2014/main" id="{01B8C37B-9343-49A5-B047-C056118A538C}"/>
              </a:ext>
            </a:extLst>
          </p:cNvPr>
          <p:cNvSpPr/>
          <p:nvPr/>
        </p:nvSpPr>
        <p:spPr>
          <a:xfrm>
            <a:off x="7788442" y="6328618"/>
            <a:ext cx="2221832"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Table abridged for presentation</a:t>
            </a:r>
          </a:p>
        </p:txBody>
      </p:sp>
    </p:spTree>
    <p:extLst>
      <p:ext uri="{BB962C8B-B14F-4D97-AF65-F5344CB8AC3E}">
        <p14:creationId xmlns:p14="http://schemas.microsoft.com/office/powerpoint/2010/main" val="290963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Heartland Widget Distributors, Inc.</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6061472"/>
            <a:ext cx="1828800" cy="796528"/>
          </a:xfrm>
          <a:prstGeom prst="rect">
            <a:avLst/>
          </a:prstGeom>
        </p:spPr>
      </p:pic>
      <p:sp>
        <p:nvSpPr>
          <p:cNvPr id="8" name="Rectangle: Rounded Corners 7">
            <a:extLst>
              <a:ext uri="{FF2B5EF4-FFF2-40B4-BE49-F238E27FC236}">
                <a16:creationId xmlns:a16="http://schemas.microsoft.com/office/drawing/2014/main" id="{01B8C37B-9343-49A5-B047-C056118A538C}"/>
              </a:ext>
            </a:extLst>
          </p:cNvPr>
          <p:cNvSpPr/>
          <p:nvPr/>
        </p:nvSpPr>
        <p:spPr>
          <a:xfrm>
            <a:off x="194975" y="3601469"/>
            <a:ext cx="2350168" cy="623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Distribution Center Opening Costs ($1M each)</a:t>
            </a:r>
          </a:p>
        </p:txBody>
      </p:sp>
      <p:pic>
        <p:nvPicPr>
          <p:cNvPr id="10" name="Picture 2" descr="Warehouse clipart">
            <a:extLst>
              <a:ext uri="{FF2B5EF4-FFF2-40B4-BE49-F238E27FC236}">
                <a16:creationId xmlns:a16="http://schemas.microsoft.com/office/drawing/2014/main" id="{348A9054-3851-43A5-A422-10B862275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27" y="1870159"/>
            <a:ext cx="2671010" cy="16816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494C948-B72E-4849-BB1C-BC612ED9F78C}"/>
              </a:ext>
            </a:extLst>
          </p:cNvPr>
          <p:cNvPicPr>
            <a:picLocks noChangeAspect="1"/>
          </p:cNvPicPr>
          <p:nvPr/>
        </p:nvPicPr>
        <p:blipFill>
          <a:blip r:embed="rId4"/>
          <a:stretch>
            <a:fillRect/>
          </a:stretch>
        </p:blipFill>
        <p:spPr>
          <a:xfrm>
            <a:off x="3397291" y="1994107"/>
            <a:ext cx="2148890" cy="1434893"/>
          </a:xfrm>
          <a:prstGeom prst="rect">
            <a:avLst/>
          </a:prstGeom>
        </p:spPr>
      </p:pic>
      <p:sp>
        <p:nvSpPr>
          <p:cNvPr id="13" name="Rectangle: Rounded Corners 12">
            <a:extLst>
              <a:ext uri="{FF2B5EF4-FFF2-40B4-BE49-F238E27FC236}">
                <a16:creationId xmlns:a16="http://schemas.microsoft.com/office/drawing/2014/main" id="{5E416620-8CC5-4457-BC5E-4746F4DD7FA9}"/>
              </a:ext>
            </a:extLst>
          </p:cNvPr>
          <p:cNvSpPr/>
          <p:nvPr/>
        </p:nvSpPr>
        <p:spPr>
          <a:xfrm>
            <a:off x="3517230" y="3601469"/>
            <a:ext cx="1909011" cy="623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Distribution Center Handling Costs ($0.01 Per Unit)</a:t>
            </a:r>
          </a:p>
        </p:txBody>
      </p:sp>
      <p:pic>
        <p:nvPicPr>
          <p:cNvPr id="17" name="Picture 16">
            <a:extLst>
              <a:ext uri="{FF2B5EF4-FFF2-40B4-BE49-F238E27FC236}">
                <a16:creationId xmlns:a16="http://schemas.microsoft.com/office/drawing/2014/main" id="{CAF455A5-B96E-470F-8D17-EE08F6169EC1}"/>
              </a:ext>
            </a:extLst>
          </p:cNvPr>
          <p:cNvPicPr>
            <a:picLocks noChangeAspect="1"/>
          </p:cNvPicPr>
          <p:nvPr/>
        </p:nvPicPr>
        <p:blipFill>
          <a:blip r:embed="rId5"/>
          <a:stretch>
            <a:fillRect/>
          </a:stretch>
        </p:blipFill>
        <p:spPr>
          <a:xfrm>
            <a:off x="6398328" y="2093832"/>
            <a:ext cx="2350168" cy="1335168"/>
          </a:xfrm>
          <a:prstGeom prst="rect">
            <a:avLst/>
          </a:prstGeom>
        </p:spPr>
      </p:pic>
      <p:sp>
        <p:nvSpPr>
          <p:cNvPr id="18" name="Rectangle: Rounded Corners 17">
            <a:extLst>
              <a:ext uri="{FF2B5EF4-FFF2-40B4-BE49-F238E27FC236}">
                <a16:creationId xmlns:a16="http://schemas.microsoft.com/office/drawing/2014/main" id="{C21C40A9-6740-4EA0-BF77-2866FCBC6285}"/>
              </a:ext>
            </a:extLst>
          </p:cNvPr>
          <p:cNvSpPr/>
          <p:nvPr/>
        </p:nvSpPr>
        <p:spPr>
          <a:xfrm>
            <a:off x="6398328" y="3601469"/>
            <a:ext cx="2350168" cy="1434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DC-to-Customer Transportation Costs ($0.05 Per Unit-Mile.</a:t>
            </a:r>
          </a:p>
          <a:p>
            <a:pPr algn="ctr"/>
            <a:r>
              <a:rPr lang="en-US" i="1" dirty="0"/>
              <a:t>e.g., 2 units traveling 100 miles = 2*100 = 200 unit-miles </a:t>
            </a:r>
            <a:r>
              <a:rPr lang="en-US" i="1" dirty="0">
                <a:sym typeface="Wingdings" panose="05000000000000000000" pitchFamily="2" charset="2"/>
              </a:rPr>
              <a:t> $10 cost</a:t>
            </a:r>
            <a:r>
              <a:rPr lang="en-US" i="1" dirty="0"/>
              <a:t>)</a:t>
            </a:r>
          </a:p>
        </p:txBody>
      </p:sp>
      <p:sp>
        <p:nvSpPr>
          <p:cNvPr id="19" name="Plus Sign 18">
            <a:extLst>
              <a:ext uri="{FF2B5EF4-FFF2-40B4-BE49-F238E27FC236}">
                <a16:creationId xmlns:a16="http://schemas.microsoft.com/office/drawing/2014/main" id="{3ACAD0D8-825B-44C0-B320-75EE50E8ED7A}"/>
              </a:ext>
            </a:extLst>
          </p:cNvPr>
          <p:cNvSpPr/>
          <p:nvPr/>
        </p:nvSpPr>
        <p:spPr>
          <a:xfrm>
            <a:off x="2611228" y="2337362"/>
            <a:ext cx="786063" cy="826169"/>
          </a:xfrm>
          <a:prstGeom prst="mathPlu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lus Sign 19">
            <a:extLst>
              <a:ext uri="{FF2B5EF4-FFF2-40B4-BE49-F238E27FC236}">
                <a16:creationId xmlns:a16="http://schemas.microsoft.com/office/drawing/2014/main" id="{0C834BCC-49B5-4458-9750-B72B10F296A1}"/>
              </a:ext>
            </a:extLst>
          </p:cNvPr>
          <p:cNvSpPr/>
          <p:nvPr/>
        </p:nvSpPr>
        <p:spPr>
          <a:xfrm>
            <a:off x="5538538" y="2354240"/>
            <a:ext cx="786063" cy="826169"/>
          </a:xfrm>
          <a:prstGeom prst="mathPlu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quals 20">
            <a:extLst>
              <a:ext uri="{FF2B5EF4-FFF2-40B4-BE49-F238E27FC236}">
                <a16:creationId xmlns:a16="http://schemas.microsoft.com/office/drawing/2014/main" id="{D42CF8F1-0813-4412-A9D1-657882FB9D99}"/>
              </a:ext>
            </a:extLst>
          </p:cNvPr>
          <p:cNvSpPr/>
          <p:nvPr/>
        </p:nvSpPr>
        <p:spPr>
          <a:xfrm>
            <a:off x="8780580" y="2412834"/>
            <a:ext cx="1098884" cy="767575"/>
          </a:xfrm>
          <a:prstGeom prst="mathEqua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3" name="Picture 22">
            <a:extLst>
              <a:ext uri="{FF2B5EF4-FFF2-40B4-BE49-F238E27FC236}">
                <a16:creationId xmlns:a16="http://schemas.microsoft.com/office/drawing/2014/main" id="{C904C28E-80F3-465A-B288-D7DE44CB504F}"/>
              </a:ext>
            </a:extLst>
          </p:cNvPr>
          <p:cNvPicPr>
            <a:picLocks noChangeAspect="1"/>
          </p:cNvPicPr>
          <p:nvPr/>
        </p:nvPicPr>
        <p:blipFill>
          <a:blip r:embed="rId6"/>
          <a:stretch>
            <a:fillRect/>
          </a:stretch>
        </p:blipFill>
        <p:spPr>
          <a:xfrm>
            <a:off x="10031283" y="2044125"/>
            <a:ext cx="880607" cy="1507637"/>
          </a:xfrm>
          <a:prstGeom prst="rect">
            <a:avLst/>
          </a:prstGeom>
        </p:spPr>
      </p:pic>
      <p:sp>
        <p:nvSpPr>
          <p:cNvPr id="27" name="Rectangle: Rounded Corners 26">
            <a:extLst>
              <a:ext uri="{FF2B5EF4-FFF2-40B4-BE49-F238E27FC236}">
                <a16:creationId xmlns:a16="http://schemas.microsoft.com/office/drawing/2014/main" id="{13103B52-2521-4E41-BBA8-9C7D76361DED}"/>
              </a:ext>
            </a:extLst>
          </p:cNvPr>
          <p:cNvSpPr/>
          <p:nvPr/>
        </p:nvSpPr>
        <p:spPr>
          <a:xfrm>
            <a:off x="9296502" y="3601469"/>
            <a:ext cx="2350168" cy="623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Total Supply Chain Cost</a:t>
            </a:r>
          </a:p>
        </p:txBody>
      </p:sp>
      <p:sp>
        <p:nvSpPr>
          <p:cNvPr id="28" name="Rectangle: Rounded Corners 27">
            <a:extLst>
              <a:ext uri="{FF2B5EF4-FFF2-40B4-BE49-F238E27FC236}">
                <a16:creationId xmlns:a16="http://schemas.microsoft.com/office/drawing/2014/main" id="{A263BA90-EBF8-4B80-906A-CE3A3EAD9CD9}"/>
              </a:ext>
            </a:extLst>
          </p:cNvPr>
          <p:cNvSpPr/>
          <p:nvPr/>
        </p:nvSpPr>
        <p:spPr>
          <a:xfrm>
            <a:off x="975716" y="5350924"/>
            <a:ext cx="9079831" cy="1434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Optimization modeling helps us to find the set of interconnected decisions – which Distribution Centers to open, and which Customers to align with each Distribution Center – that minimizes the Total Supply Chain Cost</a:t>
            </a:r>
          </a:p>
        </p:txBody>
      </p:sp>
    </p:spTree>
    <p:extLst>
      <p:ext uri="{BB962C8B-B14F-4D97-AF65-F5344CB8AC3E}">
        <p14:creationId xmlns:p14="http://schemas.microsoft.com/office/powerpoint/2010/main" val="971222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986234" y="393504"/>
            <a:ext cx="10248000" cy="1143200"/>
          </a:xfrm>
        </p:spPr>
        <p:txBody>
          <a:bodyPr/>
          <a:lstStyle/>
          <a:p>
            <a:r>
              <a:rPr lang="en-US" sz="5400" dirty="0"/>
              <a:t>R Packages Used</a:t>
            </a:r>
          </a:p>
        </p:txBody>
      </p:sp>
      <p:sp>
        <p:nvSpPr>
          <p:cNvPr id="5" name="Text Placeholder 4">
            <a:extLst>
              <a:ext uri="{FF2B5EF4-FFF2-40B4-BE49-F238E27FC236}">
                <a16:creationId xmlns:a16="http://schemas.microsoft.com/office/drawing/2014/main" id="{5EDBA4AC-43BF-4FA7-83DB-6EAD7EEAF03C}"/>
              </a:ext>
            </a:extLst>
          </p:cNvPr>
          <p:cNvSpPr>
            <a:spLocks noGrp="1"/>
          </p:cNvSpPr>
          <p:nvPr>
            <p:ph type="body" idx="1"/>
          </p:nvPr>
        </p:nvSpPr>
        <p:spPr>
          <a:xfrm>
            <a:off x="128338" y="1536704"/>
            <a:ext cx="11105896" cy="4762496"/>
          </a:xfrm>
          <a:solidFill>
            <a:schemeClr val="accent1"/>
          </a:solidFill>
        </p:spPr>
        <p:txBody>
          <a:bodyPr/>
          <a:lstStyle/>
          <a:p>
            <a:r>
              <a:rPr lang="en-US" sz="1600" dirty="0"/>
              <a:t>Data Import, Prep, Analysis,  &amp; Export</a:t>
            </a:r>
          </a:p>
          <a:p>
            <a:pPr lvl="1"/>
            <a:r>
              <a:rPr lang="en-US" sz="1600" dirty="0" err="1"/>
              <a:t>tidyverse</a:t>
            </a:r>
            <a:r>
              <a:rPr lang="en-US" sz="1600" dirty="0"/>
              <a:t>: </a:t>
            </a:r>
            <a:r>
              <a:rPr lang="en-US" sz="1600" dirty="0" err="1"/>
              <a:t>dplyr</a:t>
            </a:r>
            <a:r>
              <a:rPr lang="en-US" sz="1600" dirty="0"/>
              <a:t>, </a:t>
            </a:r>
            <a:r>
              <a:rPr lang="en-US" sz="1600" dirty="0" err="1"/>
              <a:t>tidyr</a:t>
            </a:r>
            <a:r>
              <a:rPr lang="en-US" sz="1600" dirty="0"/>
              <a:t>, &amp; </a:t>
            </a:r>
            <a:r>
              <a:rPr lang="en-US" sz="1600" dirty="0" err="1"/>
              <a:t>magrittr</a:t>
            </a:r>
            <a:endParaRPr lang="en-US" sz="1600" dirty="0"/>
          </a:p>
          <a:p>
            <a:pPr lvl="1"/>
            <a:r>
              <a:rPr lang="en-US" sz="1600" dirty="0"/>
              <a:t>vroom</a:t>
            </a:r>
          </a:p>
          <a:p>
            <a:pPr lvl="1"/>
            <a:r>
              <a:rPr lang="en-US" sz="1600" dirty="0"/>
              <a:t>DT</a:t>
            </a:r>
          </a:p>
          <a:p>
            <a:pPr lvl="1"/>
            <a:r>
              <a:rPr lang="en-US" sz="1600" dirty="0" err="1"/>
              <a:t>openxlsx</a:t>
            </a:r>
            <a:endParaRPr lang="en-US" sz="1600" dirty="0"/>
          </a:p>
          <a:p>
            <a:r>
              <a:rPr lang="en-US" sz="1600" dirty="0"/>
              <a:t>Data Visualization</a:t>
            </a:r>
          </a:p>
          <a:p>
            <a:pPr lvl="1"/>
            <a:r>
              <a:rPr lang="en-US" sz="1600" dirty="0" err="1"/>
              <a:t>shinydashboard</a:t>
            </a:r>
            <a:endParaRPr lang="en-US" sz="1600" dirty="0"/>
          </a:p>
          <a:p>
            <a:pPr lvl="1"/>
            <a:r>
              <a:rPr lang="en-US" sz="1600" dirty="0" err="1"/>
              <a:t>rhandsontable</a:t>
            </a:r>
            <a:r>
              <a:rPr lang="en-US" sz="1600" dirty="0"/>
              <a:t> (interactive tables in Shiny)</a:t>
            </a:r>
          </a:p>
          <a:p>
            <a:pPr lvl="1"/>
            <a:r>
              <a:rPr lang="en-US" sz="1600" dirty="0"/>
              <a:t>leaflet &amp; </a:t>
            </a:r>
            <a:r>
              <a:rPr lang="en-US" sz="1600" dirty="0" err="1"/>
              <a:t>leaflet.minicharts</a:t>
            </a:r>
            <a:r>
              <a:rPr lang="en-US" sz="1600" dirty="0"/>
              <a:t> (mapping)</a:t>
            </a:r>
          </a:p>
          <a:p>
            <a:pPr lvl="1"/>
            <a:r>
              <a:rPr lang="en-US" sz="1600" dirty="0" err="1"/>
              <a:t>Shinybusy</a:t>
            </a:r>
            <a:r>
              <a:rPr lang="en-US" sz="1600" dirty="0"/>
              <a:t> (busy bar)</a:t>
            </a:r>
          </a:p>
          <a:p>
            <a:r>
              <a:rPr lang="en-US" sz="1600" dirty="0"/>
              <a:t>Optimization</a:t>
            </a:r>
          </a:p>
          <a:p>
            <a:pPr lvl="1"/>
            <a:r>
              <a:rPr lang="en-US" sz="1600" dirty="0" err="1"/>
              <a:t>ompr</a:t>
            </a:r>
            <a:r>
              <a:rPr lang="en-US" sz="1600" dirty="0"/>
              <a:t> &amp; </a:t>
            </a:r>
            <a:r>
              <a:rPr lang="en-US" sz="1600" dirty="0" err="1"/>
              <a:t>ompr.roi</a:t>
            </a:r>
            <a:r>
              <a:rPr lang="en-US" sz="1600" dirty="0"/>
              <a:t>  (linear optimization modeling framework)</a:t>
            </a:r>
          </a:p>
          <a:p>
            <a:pPr lvl="1"/>
            <a:r>
              <a:rPr lang="en-US" sz="1600" dirty="0" err="1"/>
              <a:t>ROI.plugin.symphony</a:t>
            </a:r>
            <a:r>
              <a:rPr lang="en-US" sz="1600" dirty="0"/>
              <a:t> (model solver: </a:t>
            </a:r>
            <a:r>
              <a:rPr lang="en-US" sz="1600" b="1" dirty="0"/>
              <a:t>Support the COIN-OR Foundation! github.com/coin-or to donate</a:t>
            </a:r>
            <a:r>
              <a:rPr lang="en-US" sz="1600" dirty="0"/>
              <a:t>)</a:t>
            </a:r>
          </a:p>
          <a:p>
            <a:r>
              <a:rPr lang="en-US" sz="1600" dirty="0"/>
              <a:t>Geospatial Analysis</a:t>
            </a:r>
          </a:p>
          <a:p>
            <a:pPr lvl="1"/>
            <a:r>
              <a:rPr lang="en-US" sz="1600" dirty="0"/>
              <a:t>geosphere</a:t>
            </a:r>
          </a:p>
          <a:p>
            <a:pPr lvl="1"/>
            <a:r>
              <a:rPr lang="en-US" sz="1600" dirty="0"/>
              <a:t>measurements</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6061472"/>
            <a:ext cx="1828800" cy="796528"/>
          </a:xfrm>
          <a:prstGeom prst="rect">
            <a:avLst/>
          </a:prstGeom>
        </p:spPr>
      </p:pic>
      <p:pic>
        <p:nvPicPr>
          <p:cNvPr id="3" name="Picture 2">
            <a:extLst>
              <a:ext uri="{FF2B5EF4-FFF2-40B4-BE49-F238E27FC236}">
                <a16:creationId xmlns:a16="http://schemas.microsoft.com/office/drawing/2014/main" id="{F2915242-2EF1-4E84-90B9-A8A3B277A9A6}"/>
              </a:ext>
            </a:extLst>
          </p:cNvPr>
          <p:cNvPicPr>
            <a:picLocks noChangeAspect="1"/>
          </p:cNvPicPr>
          <p:nvPr/>
        </p:nvPicPr>
        <p:blipFill>
          <a:blip r:embed="rId3"/>
          <a:stretch>
            <a:fillRect/>
          </a:stretch>
        </p:blipFill>
        <p:spPr>
          <a:xfrm>
            <a:off x="7018639" y="834026"/>
            <a:ext cx="3214764" cy="3420113"/>
          </a:xfrm>
          <a:prstGeom prst="rect">
            <a:avLst/>
          </a:prstGeom>
        </p:spPr>
      </p:pic>
      <p:pic>
        <p:nvPicPr>
          <p:cNvPr id="1026" name="Picture 2" descr="Quickly aggregate your data in R with data.table - Kamil Slowikowski">
            <a:extLst>
              <a:ext uri="{FF2B5EF4-FFF2-40B4-BE49-F238E27FC236}">
                <a16:creationId xmlns:a16="http://schemas.microsoft.com/office/drawing/2014/main" id="{AFAA51BC-3D92-4B5D-9D04-9C5DA4169D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9833" y="2459932"/>
            <a:ext cx="1448801" cy="167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167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22BD87-3110-4BB2-B140-56A6FB4B7479}"/>
              </a:ext>
            </a:extLst>
          </p:cNvPr>
          <p:cNvPicPr>
            <a:picLocks noChangeAspect="1"/>
          </p:cNvPicPr>
          <p:nvPr/>
        </p:nvPicPr>
        <p:blipFill>
          <a:blip r:embed="rId2"/>
          <a:stretch>
            <a:fillRect/>
          </a:stretch>
        </p:blipFill>
        <p:spPr>
          <a:xfrm>
            <a:off x="280359" y="1733550"/>
            <a:ext cx="11515725" cy="5048250"/>
          </a:xfrm>
          <a:prstGeom prst="rect">
            <a:avLst/>
          </a:prstGeom>
        </p:spPr>
      </p:pic>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Shiny App: Upload Input Files</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3"/>
          <a:stretch>
            <a:fillRect/>
          </a:stretch>
        </p:blipFill>
        <p:spPr>
          <a:xfrm>
            <a:off x="10363200" y="6061472"/>
            <a:ext cx="1828800" cy="796528"/>
          </a:xfrm>
          <a:prstGeom prst="rect">
            <a:avLst/>
          </a:prstGeom>
        </p:spPr>
      </p:pic>
      <p:sp>
        <p:nvSpPr>
          <p:cNvPr id="5" name="Text Placeholder 4">
            <a:extLst>
              <a:ext uri="{FF2B5EF4-FFF2-40B4-BE49-F238E27FC236}">
                <a16:creationId xmlns:a16="http://schemas.microsoft.com/office/drawing/2014/main" id="{EBD62C6D-D683-404A-938E-F5B40707A72A}"/>
              </a:ext>
            </a:extLst>
          </p:cNvPr>
          <p:cNvSpPr>
            <a:spLocks noGrp="1"/>
          </p:cNvSpPr>
          <p:nvPr>
            <p:ph type="body" idx="1"/>
          </p:nvPr>
        </p:nvSpPr>
        <p:spPr>
          <a:xfrm>
            <a:off x="5638801" y="3266020"/>
            <a:ext cx="5305424" cy="1963205"/>
          </a:xfrm>
          <a:solidFill>
            <a:schemeClr val="accent1"/>
          </a:solidFill>
        </p:spPr>
        <p:txBody>
          <a:bodyPr/>
          <a:lstStyle/>
          <a:p>
            <a:pPr marL="101598" indent="0" algn="ctr">
              <a:buNone/>
            </a:pPr>
            <a:r>
              <a:rPr lang="en-US" sz="2000" i="1" dirty="0">
                <a:solidFill>
                  <a:schemeClr val="bg1"/>
                </a:solidFill>
              </a:rPr>
              <a:t>Step 1</a:t>
            </a:r>
          </a:p>
          <a:p>
            <a:pPr marL="101598" indent="0" algn="ctr">
              <a:buNone/>
            </a:pPr>
            <a:r>
              <a:rPr lang="en-US" sz="2000" dirty="0">
                <a:solidFill>
                  <a:schemeClr val="bg1"/>
                </a:solidFill>
              </a:rPr>
              <a:t>Upload Customer Data CSV</a:t>
            </a:r>
          </a:p>
          <a:p>
            <a:pPr marL="101598" indent="0" algn="ctr">
              <a:buNone/>
            </a:pPr>
            <a:r>
              <a:rPr lang="en-US" sz="2000" dirty="0">
                <a:solidFill>
                  <a:schemeClr val="bg1"/>
                </a:solidFill>
              </a:rPr>
              <a:t>Upload Distribution Center Data CSV</a:t>
            </a:r>
          </a:p>
          <a:p>
            <a:pPr marL="101598" indent="0" algn="ctr">
              <a:buNone/>
            </a:pPr>
            <a:r>
              <a:rPr lang="en-US" sz="2000" dirty="0">
                <a:solidFill>
                  <a:schemeClr val="bg1"/>
                </a:solidFill>
              </a:rPr>
              <a:t>Click “Use Uploaded Files As Data Inputs”</a:t>
            </a:r>
          </a:p>
          <a:p>
            <a:endParaRPr lang="en-US" sz="3600" b="1" i="1" dirty="0">
              <a:solidFill>
                <a:schemeClr val="bg1"/>
              </a:solidFill>
            </a:endParaRPr>
          </a:p>
        </p:txBody>
      </p:sp>
      <p:sp>
        <p:nvSpPr>
          <p:cNvPr id="8" name="Arrow: Right 7">
            <a:extLst>
              <a:ext uri="{FF2B5EF4-FFF2-40B4-BE49-F238E27FC236}">
                <a16:creationId xmlns:a16="http://schemas.microsoft.com/office/drawing/2014/main" id="{401517DD-494D-47FE-AA7B-ABAE62CFE7EE}"/>
              </a:ext>
            </a:extLst>
          </p:cNvPr>
          <p:cNvSpPr/>
          <p:nvPr/>
        </p:nvSpPr>
        <p:spPr>
          <a:xfrm rot="15888334">
            <a:off x="3343274" y="5706383"/>
            <a:ext cx="1219200" cy="2857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389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66E2D-E31A-41F5-8EE3-E5E20B21BDEB}"/>
              </a:ext>
            </a:extLst>
          </p:cNvPr>
          <p:cNvPicPr>
            <a:picLocks noChangeAspect="1"/>
          </p:cNvPicPr>
          <p:nvPr/>
        </p:nvPicPr>
        <p:blipFill>
          <a:blip r:embed="rId2"/>
          <a:stretch>
            <a:fillRect/>
          </a:stretch>
        </p:blipFill>
        <p:spPr>
          <a:xfrm>
            <a:off x="448431" y="1381124"/>
            <a:ext cx="6613928" cy="5019675"/>
          </a:xfrm>
          <a:prstGeom prst="rect">
            <a:avLst/>
          </a:prstGeom>
        </p:spPr>
      </p:pic>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Shiny App: Check Inputs</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3"/>
          <a:stretch>
            <a:fillRect/>
          </a:stretch>
        </p:blipFill>
        <p:spPr>
          <a:xfrm>
            <a:off x="10363200" y="6061472"/>
            <a:ext cx="1828800" cy="796528"/>
          </a:xfrm>
          <a:prstGeom prst="rect">
            <a:avLst/>
          </a:prstGeom>
        </p:spPr>
      </p:pic>
      <p:sp>
        <p:nvSpPr>
          <p:cNvPr id="5" name="Text Placeholder 4">
            <a:extLst>
              <a:ext uri="{FF2B5EF4-FFF2-40B4-BE49-F238E27FC236}">
                <a16:creationId xmlns:a16="http://schemas.microsoft.com/office/drawing/2014/main" id="{EBD62C6D-D683-404A-938E-F5B40707A72A}"/>
              </a:ext>
            </a:extLst>
          </p:cNvPr>
          <p:cNvSpPr>
            <a:spLocks noGrp="1"/>
          </p:cNvSpPr>
          <p:nvPr>
            <p:ph type="body" idx="1"/>
          </p:nvPr>
        </p:nvSpPr>
        <p:spPr>
          <a:xfrm>
            <a:off x="7172325" y="3266020"/>
            <a:ext cx="4571244" cy="1353605"/>
          </a:xfrm>
          <a:solidFill>
            <a:schemeClr val="accent1"/>
          </a:solidFill>
        </p:spPr>
        <p:txBody>
          <a:bodyPr/>
          <a:lstStyle/>
          <a:p>
            <a:pPr marL="101598" indent="0" algn="ctr">
              <a:buNone/>
            </a:pPr>
            <a:r>
              <a:rPr lang="en-US" sz="2000" i="1" dirty="0">
                <a:solidFill>
                  <a:schemeClr val="bg1"/>
                </a:solidFill>
              </a:rPr>
              <a:t>Step 2</a:t>
            </a:r>
          </a:p>
          <a:p>
            <a:pPr marL="101598" indent="0" algn="ctr">
              <a:buNone/>
            </a:pPr>
            <a:r>
              <a:rPr lang="en-US" sz="2000" dirty="0">
                <a:solidFill>
                  <a:schemeClr val="bg1"/>
                </a:solidFill>
              </a:rPr>
              <a:t>Review Customer Dataset</a:t>
            </a:r>
          </a:p>
          <a:p>
            <a:pPr marL="101598" indent="0" algn="ctr">
              <a:buNone/>
            </a:pPr>
            <a:r>
              <a:rPr lang="en-US" sz="2000" dirty="0">
                <a:solidFill>
                  <a:schemeClr val="bg1"/>
                </a:solidFill>
              </a:rPr>
              <a:t>Make Adjustments As Needed</a:t>
            </a:r>
          </a:p>
        </p:txBody>
      </p:sp>
      <p:sp>
        <p:nvSpPr>
          <p:cNvPr id="8" name="Arrow: Right 7">
            <a:extLst>
              <a:ext uri="{FF2B5EF4-FFF2-40B4-BE49-F238E27FC236}">
                <a16:creationId xmlns:a16="http://schemas.microsoft.com/office/drawing/2014/main" id="{401517DD-494D-47FE-AA7B-ABAE62CFE7EE}"/>
              </a:ext>
            </a:extLst>
          </p:cNvPr>
          <p:cNvSpPr/>
          <p:nvPr/>
        </p:nvSpPr>
        <p:spPr>
          <a:xfrm rot="10800000">
            <a:off x="2447924" y="1629683"/>
            <a:ext cx="1219200" cy="2857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05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p:txBody>
          <a:bodyPr/>
          <a:lstStyle/>
          <a:p>
            <a:r>
              <a:rPr lang="en-US" sz="5400" dirty="0"/>
              <a:t>Who Am I?</a:t>
            </a:r>
          </a:p>
        </p:txBody>
      </p:sp>
      <p:sp>
        <p:nvSpPr>
          <p:cNvPr id="5" name="Text Placeholder 4">
            <a:extLst>
              <a:ext uri="{FF2B5EF4-FFF2-40B4-BE49-F238E27FC236}">
                <a16:creationId xmlns:a16="http://schemas.microsoft.com/office/drawing/2014/main" id="{5EDBA4AC-43BF-4FA7-83DB-6EAD7EEAF03C}"/>
              </a:ext>
            </a:extLst>
          </p:cNvPr>
          <p:cNvSpPr>
            <a:spLocks noGrp="1"/>
          </p:cNvSpPr>
          <p:nvPr>
            <p:ph type="body" idx="1"/>
          </p:nvPr>
        </p:nvSpPr>
        <p:spPr>
          <a:xfrm>
            <a:off x="28466" y="1434843"/>
            <a:ext cx="7953999" cy="5265150"/>
          </a:xfrm>
          <a:solidFill>
            <a:schemeClr val="accent1"/>
          </a:solidFill>
        </p:spPr>
        <p:txBody>
          <a:bodyPr/>
          <a:lstStyle/>
          <a:p>
            <a:r>
              <a:rPr lang="en-US" sz="2000" dirty="0"/>
              <a:t>MS Operations Research, Florida Inst. Tech. 2012</a:t>
            </a:r>
          </a:p>
          <a:p>
            <a:r>
              <a:rPr lang="en-US" sz="2000" dirty="0"/>
              <a:t>US Marine Corps, 2006-2012 (Full-Time / Active Duty), 2013-Present (Part-Time / Reservist)</a:t>
            </a:r>
          </a:p>
          <a:p>
            <a:r>
              <a:rPr lang="en-US" sz="2000" dirty="0"/>
              <a:t>General Mills &amp; Target: Supply Chain Design &amp; Simulation (2013-2021)</a:t>
            </a:r>
          </a:p>
          <a:p>
            <a:endParaRPr lang="en-US" sz="2000" dirty="0"/>
          </a:p>
          <a:p>
            <a:r>
              <a:rPr lang="en-US" sz="2000" b="1" i="1" dirty="0"/>
              <a:t>Data Driven Supply Chain LLC:  </a:t>
            </a:r>
            <a:r>
              <a:rPr lang="en-US" sz="2000" dirty="0"/>
              <a:t>Consulting &amp; Training in Supply Chain Analytics, Design, Optimization and Simulation</a:t>
            </a:r>
          </a:p>
          <a:p>
            <a:pPr lvl="1"/>
            <a:r>
              <a:rPr lang="en-US" sz="2000" dirty="0">
                <a:hlinkClick r:id="rId3"/>
              </a:rPr>
              <a:t>www.datadrivensupplychain.com</a:t>
            </a:r>
            <a:endParaRPr lang="en-US" sz="2000" dirty="0"/>
          </a:p>
          <a:p>
            <a:endParaRPr lang="en-US" sz="2000" dirty="0"/>
          </a:p>
          <a:p>
            <a:r>
              <a:rPr lang="en-US" sz="2000" dirty="0"/>
              <a:t>Adjunct @ University of Minnesota, Carlson School of Management</a:t>
            </a:r>
          </a:p>
          <a:p>
            <a:r>
              <a:rPr lang="en-US" sz="2000" dirty="0"/>
              <a:t>R user since 2012</a:t>
            </a:r>
          </a:p>
          <a:p>
            <a:r>
              <a:rPr lang="en-US" sz="2000" dirty="0"/>
              <a:t>Math, maps, and coding enthusiast since childhood</a:t>
            </a:r>
          </a:p>
          <a:p>
            <a:pPr lvl="1"/>
            <a:r>
              <a:rPr lang="en-US" sz="2000" dirty="0"/>
              <a:t>USSR, MS-DOS, BASIC, and other antiquated acronyms</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4"/>
          <a:stretch>
            <a:fillRect/>
          </a:stretch>
        </p:blipFill>
        <p:spPr>
          <a:xfrm>
            <a:off x="10363200" y="6069493"/>
            <a:ext cx="1828800" cy="796528"/>
          </a:xfrm>
          <a:prstGeom prst="rect">
            <a:avLst/>
          </a:prstGeom>
        </p:spPr>
      </p:pic>
      <p:pic>
        <p:nvPicPr>
          <p:cNvPr id="8" name="Picture 7" descr="A person wearing glasses&#10;&#10;Description automatically generated with low confidence">
            <a:extLst>
              <a:ext uri="{FF2B5EF4-FFF2-40B4-BE49-F238E27FC236}">
                <a16:creationId xmlns:a16="http://schemas.microsoft.com/office/drawing/2014/main" id="{2AC087C2-D1A6-43BF-B74F-107D10B9A3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7263" y="1678200"/>
            <a:ext cx="3822357" cy="3340117"/>
          </a:xfrm>
          <a:prstGeom prst="rect">
            <a:avLst/>
          </a:prstGeom>
        </p:spPr>
      </p:pic>
    </p:spTree>
    <p:extLst>
      <p:ext uri="{BB962C8B-B14F-4D97-AF65-F5344CB8AC3E}">
        <p14:creationId xmlns:p14="http://schemas.microsoft.com/office/powerpoint/2010/main" val="3620423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8E3CE4-290E-4465-912E-E8D95DBDDEE7}"/>
              </a:ext>
            </a:extLst>
          </p:cNvPr>
          <p:cNvPicPr>
            <a:picLocks noChangeAspect="1"/>
          </p:cNvPicPr>
          <p:nvPr/>
        </p:nvPicPr>
        <p:blipFill>
          <a:blip r:embed="rId2"/>
          <a:stretch>
            <a:fillRect/>
          </a:stretch>
        </p:blipFill>
        <p:spPr>
          <a:xfrm>
            <a:off x="197565" y="1139598"/>
            <a:ext cx="6066449" cy="5305425"/>
          </a:xfrm>
          <a:prstGeom prst="rect">
            <a:avLst/>
          </a:prstGeom>
        </p:spPr>
      </p:pic>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Shiny App: Check Inputs</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3"/>
          <a:stretch>
            <a:fillRect/>
          </a:stretch>
        </p:blipFill>
        <p:spPr>
          <a:xfrm>
            <a:off x="10363200" y="6061472"/>
            <a:ext cx="1828800" cy="796528"/>
          </a:xfrm>
          <a:prstGeom prst="rect">
            <a:avLst/>
          </a:prstGeom>
        </p:spPr>
      </p:pic>
      <p:sp>
        <p:nvSpPr>
          <p:cNvPr id="5" name="Text Placeholder 4">
            <a:extLst>
              <a:ext uri="{FF2B5EF4-FFF2-40B4-BE49-F238E27FC236}">
                <a16:creationId xmlns:a16="http://schemas.microsoft.com/office/drawing/2014/main" id="{EBD62C6D-D683-404A-938E-F5B40707A72A}"/>
              </a:ext>
            </a:extLst>
          </p:cNvPr>
          <p:cNvSpPr>
            <a:spLocks noGrp="1"/>
          </p:cNvSpPr>
          <p:nvPr>
            <p:ph type="body" idx="1"/>
          </p:nvPr>
        </p:nvSpPr>
        <p:spPr>
          <a:xfrm>
            <a:off x="7172325" y="3266020"/>
            <a:ext cx="4571244" cy="1353605"/>
          </a:xfrm>
          <a:solidFill>
            <a:schemeClr val="accent1"/>
          </a:solidFill>
        </p:spPr>
        <p:txBody>
          <a:bodyPr/>
          <a:lstStyle/>
          <a:p>
            <a:pPr marL="101598" indent="0" algn="ctr">
              <a:buNone/>
            </a:pPr>
            <a:r>
              <a:rPr lang="en-US" sz="2000" i="1" dirty="0">
                <a:solidFill>
                  <a:schemeClr val="bg1"/>
                </a:solidFill>
              </a:rPr>
              <a:t>Step 3</a:t>
            </a:r>
          </a:p>
          <a:p>
            <a:pPr marL="101598" indent="0" algn="ctr">
              <a:buNone/>
            </a:pPr>
            <a:r>
              <a:rPr lang="en-US" sz="2000" dirty="0">
                <a:solidFill>
                  <a:schemeClr val="bg1"/>
                </a:solidFill>
              </a:rPr>
              <a:t>Review Distribution Center Dataset Make Adjustments As Needed</a:t>
            </a:r>
          </a:p>
        </p:txBody>
      </p:sp>
      <p:sp>
        <p:nvSpPr>
          <p:cNvPr id="8" name="Arrow: Right 7">
            <a:extLst>
              <a:ext uri="{FF2B5EF4-FFF2-40B4-BE49-F238E27FC236}">
                <a16:creationId xmlns:a16="http://schemas.microsoft.com/office/drawing/2014/main" id="{401517DD-494D-47FE-AA7B-ABAE62CFE7EE}"/>
              </a:ext>
            </a:extLst>
          </p:cNvPr>
          <p:cNvSpPr/>
          <p:nvPr/>
        </p:nvSpPr>
        <p:spPr>
          <a:xfrm rot="10800000">
            <a:off x="2219324" y="1467758"/>
            <a:ext cx="1219200" cy="2857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7581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AF0A25-AA01-476B-AB36-CB8070694EDF}"/>
              </a:ext>
            </a:extLst>
          </p:cNvPr>
          <p:cNvPicPr>
            <a:picLocks noChangeAspect="1"/>
          </p:cNvPicPr>
          <p:nvPr/>
        </p:nvPicPr>
        <p:blipFill>
          <a:blip r:embed="rId2"/>
          <a:stretch>
            <a:fillRect/>
          </a:stretch>
        </p:blipFill>
        <p:spPr>
          <a:xfrm>
            <a:off x="417723" y="1609725"/>
            <a:ext cx="4459076" cy="5204766"/>
          </a:xfrm>
          <a:prstGeom prst="rect">
            <a:avLst/>
          </a:prstGeom>
        </p:spPr>
      </p:pic>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Shiny App: Adjust Settings</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3"/>
          <a:stretch>
            <a:fillRect/>
          </a:stretch>
        </p:blipFill>
        <p:spPr>
          <a:xfrm>
            <a:off x="10363200" y="6061472"/>
            <a:ext cx="1828800" cy="796528"/>
          </a:xfrm>
          <a:prstGeom prst="rect">
            <a:avLst/>
          </a:prstGeom>
        </p:spPr>
      </p:pic>
      <p:sp>
        <p:nvSpPr>
          <p:cNvPr id="5" name="Text Placeholder 4">
            <a:extLst>
              <a:ext uri="{FF2B5EF4-FFF2-40B4-BE49-F238E27FC236}">
                <a16:creationId xmlns:a16="http://schemas.microsoft.com/office/drawing/2014/main" id="{EBD62C6D-D683-404A-938E-F5B40707A72A}"/>
              </a:ext>
            </a:extLst>
          </p:cNvPr>
          <p:cNvSpPr>
            <a:spLocks noGrp="1"/>
          </p:cNvSpPr>
          <p:nvPr>
            <p:ph type="body" idx="1"/>
          </p:nvPr>
        </p:nvSpPr>
        <p:spPr>
          <a:xfrm>
            <a:off x="6954625" y="2694519"/>
            <a:ext cx="4552194" cy="2210855"/>
          </a:xfrm>
          <a:solidFill>
            <a:schemeClr val="accent1"/>
          </a:solidFill>
        </p:spPr>
        <p:txBody>
          <a:bodyPr/>
          <a:lstStyle/>
          <a:p>
            <a:pPr marL="101598" indent="0" algn="ctr">
              <a:buNone/>
            </a:pPr>
            <a:r>
              <a:rPr lang="en-US" sz="2000" i="1" dirty="0">
                <a:solidFill>
                  <a:schemeClr val="bg1"/>
                </a:solidFill>
              </a:rPr>
              <a:t>Step 4</a:t>
            </a:r>
          </a:p>
          <a:p>
            <a:pPr marL="101598" indent="0" algn="ctr">
              <a:buNone/>
            </a:pPr>
            <a:r>
              <a:rPr lang="en-US" sz="2000" dirty="0">
                <a:solidFill>
                  <a:schemeClr val="bg1"/>
                </a:solidFill>
              </a:rPr>
              <a:t>Set Minimum Number of Distribution Centers to 1, Maximum to 20</a:t>
            </a:r>
          </a:p>
          <a:p>
            <a:pPr marL="101598" indent="0" algn="ctr">
              <a:buNone/>
            </a:pPr>
            <a:r>
              <a:rPr lang="en-US" sz="1400" i="1" dirty="0">
                <a:solidFill>
                  <a:schemeClr val="bg1"/>
                </a:solidFill>
              </a:rPr>
              <a:t>Only 20 options… so this is as unconstrained as possible</a:t>
            </a:r>
          </a:p>
          <a:p>
            <a:pPr marL="101598" indent="0" algn="ctr">
              <a:buNone/>
            </a:pPr>
            <a:r>
              <a:rPr lang="en-US" sz="2000" dirty="0">
                <a:solidFill>
                  <a:schemeClr val="bg1"/>
                </a:solidFill>
              </a:rPr>
              <a:t>Click Run Optimization</a:t>
            </a:r>
          </a:p>
          <a:p>
            <a:pPr marL="101598" indent="0" algn="ctr">
              <a:buNone/>
            </a:pPr>
            <a:endParaRPr lang="en-US" sz="2000" i="1" dirty="0">
              <a:solidFill>
                <a:schemeClr val="bg1"/>
              </a:solidFill>
            </a:endParaRPr>
          </a:p>
        </p:txBody>
      </p:sp>
      <p:sp>
        <p:nvSpPr>
          <p:cNvPr id="8" name="Arrow: Right 7">
            <a:extLst>
              <a:ext uri="{FF2B5EF4-FFF2-40B4-BE49-F238E27FC236}">
                <a16:creationId xmlns:a16="http://schemas.microsoft.com/office/drawing/2014/main" id="{401517DD-494D-47FE-AA7B-ABAE62CFE7EE}"/>
              </a:ext>
            </a:extLst>
          </p:cNvPr>
          <p:cNvSpPr/>
          <p:nvPr/>
        </p:nvSpPr>
        <p:spPr>
          <a:xfrm rot="10800000">
            <a:off x="3076574" y="2981178"/>
            <a:ext cx="1219200" cy="2857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FBD45709-9A87-42A3-BA85-F5B87CDA60B2}"/>
              </a:ext>
            </a:extLst>
          </p:cNvPr>
          <p:cNvSpPr/>
          <p:nvPr/>
        </p:nvSpPr>
        <p:spPr>
          <a:xfrm rot="10800000">
            <a:off x="3181349" y="6306458"/>
            <a:ext cx="1219200" cy="2857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D6217CE-2BDA-428F-AE5B-BE59D0022831}"/>
              </a:ext>
            </a:extLst>
          </p:cNvPr>
          <p:cNvSpPr/>
          <p:nvPr/>
        </p:nvSpPr>
        <p:spPr>
          <a:xfrm rot="10800000">
            <a:off x="3076574" y="2197356"/>
            <a:ext cx="1219200" cy="2857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700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173AE3-B1FC-4BCB-969F-D1327B79228F}"/>
              </a:ext>
            </a:extLst>
          </p:cNvPr>
          <p:cNvPicPr>
            <a:picLocks noChangeAspect="1"/>
          </p:cNvPicPr>
          <p:nvPr/>
        </p:nvPicPr>
        <p:blipFill>
          <a:blip r:embed="rId3"/>
          <a:stretch>
            <a:fillRect/>
          </a:stretch>
        </p:blipFill>
        <p:spPr>
          <a:xfrm>
            <a:off x="10363200" y="6061472"/>
            <a:ext cx="1828800" cy="796528"/>
          </a:xfrm>
          <a:prstGeom prst="rect">
            <a:avLst/>
          </a:prstGeom>
        </p:spPr>
      </p:pic>
      <p:pic>
        <p:nvPicPr>
          <p:cNvPr id="3" name="Picture 2">
            <a:extLst>
              <a:ext uri="{FF2B5EF4-FFF2-40B4-BE49-F238E27FC236}">
                <a16:creationId xmlns:a16="http://schemas.microsoft.com/office/drawing/2014/main" id="{94047BFA-8BBF-46F9-8BBE-D54B33B633BE}"/>
              </a:ext>
            </a:extLst>
          </p:cNvPr>
          <p:cNvPicPr>
            <a:picLocks noChangeAspect="1"/>
          </p:cNvPicPr>
          <p:nvPr/>
        </p:nvPicPr>
        <p:blipFill>
          <a:blip r:embed="rId4"/>
          <a:stretch>
            <a:fillRect/>
          </a:stretch>
        </p:blipFill>
        <p:spPr>
          <a:xfrm>
            <a:off x="0" y="1258747"/>
            <a:ext cx="9629775" cy="4340506"/>
          </a:xfrm>
          <a:prstGeom prst="rect">
            <a:avLst/>
          </a:prstGeom>
        </p:spPr>
      </p:pic>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Shiny App: Results</a:t>
            </a:r>
          </a:p>
        </p:txBody>
      </p:sp>
      <p:sp>
        <p:nvSpPr>
          <p:cNvPr id="5" name="Text Placeholder 4">
            <a:extLst>
              <a:ext uri="{FF2B5EF4-FFF2-40B4-BE49-F238E27FC236}">
                <a16:creationId xmlns:a16="http://schemas.microsoft.com/office/drawing/2014/main" id="{EBD62C6D-D683-404A-938E-F5B40707A72A}"/>
              </a:ext>
            </a:extLst>
          </p:cNvPr>
          <p:cNvSpPr>
            <a:spLocks noGrp="1"/>
          </p:cNvSpPr>
          <p:nvPr>
            <p:ph type="body" idx="1"/>
          </p:nvPr>
        </p:nvSpPr>
        <p:spPr>
          <a:xfrm>
            <a:off x="7600950" y="3587904"/>
            <a:ext cx="4057649" cy="2124074"/>
          </a:xfrm>
          <a:solidFill>
            <a:schemeClr val="accent1"/>
          </a:solidFill>
        </p:spPr>
        <p:txBody>
          <a:bodyPr/>
          <a:lstStyle/>
          <a:p>
            <a:pPr marL="101598" indent="0" algn="ctr">
              <a:buNone/>
            </a:pPr>
            <a:r>
              <a:rPr lang="en-US" sz="1400" b="1" u="sng" dirty="0">
                <a:solidFill>
                  <a:schemeClr val="bg1"/>
                </a:solidFill>
              </a:rPr>
              <a:t>Minimal Cost to Serve All Customers</a:t>
            </a:r>
            <a:r>
              <a:rPr lang="en-US" sz="1400" dirty="0">
                <a:solidFill>
                  <a:schemeClr val="bg1"/>
                </a:solidFill>
              </a:rPr>
              <a:t>:</a:t>
            </a:r>
          </a:p>
          <a:p>
            <a:pPr marL="101598" indent="0" algn="ctr">
              <a:buNone/>
            </a:pPr>
            <a:r>
              <a:rPr lang="en-US" sz="1400" dirty="0">
                <a:solidFill>
                  <a:schemeClr val="bg1"/>
                </a:solidFill>
              </a:rPr>
              <a:t>4 * $1M = $4,000,000 DC Opening Costs +</a:t>
            </a:r>
          </a:p>
          <a:p>
            <a:pPr marL="101598" indent="0" algn="ctr">
              <a:buNone/>
            </a:pPr>
            <a:r>
              <a:rPr lang="en-US" sz="1400" dirty="0">
                <a:solidFill>
                  <a:schemeClr val="bg1"/>
                </a:solidFill>
              </a:rPr>
              <a:t>$3.5M DC-to-Customer Transportation Costs +</a:t>
            </a:r>
          </a:p>
          <a:p>
            <a:pPr marL="101598" indent="0" algn="ctr">
              <a:buNone/>
            </a:pPr>
            <a:r>
              <a:rPr lang="en-US" sz="1400" dirty="0">
                <a:solidFill>
                  <a:schemeClr val="bg1"/>
                </a:solidFill>
              </a:rPr>
              <a:t>$13,286 DC Handling Costs =</a:t>
            </a:r>
          </a:p>
          <a:p>
            <a:pPr marL="101598" indent="0" algn="ctr">
              <a:buNone/>
            </a:pPr>
            <a:r>
              <a:rPr lang="en-US" sz="1400" dirty="0">
                <a:solidFill>
                  <a:schemeClr val="bg1"/>
                </a:solidFill>
              </a:rPr>
              <a:t>$7.506M Total Cost</a:t>
            </a:r>
          </a:p>
          <a:p>
            <a:pPr marL="101598" indent="0" algn="ctr">
              <a:buNone/>
            </a:pPr>
            <a:r>
              <a:rPr lang="en-US" sz="1400" b="1" i="1" dirty="0">
                <a:solidFill>
                  <a:schemeClr val="bg1"/>
                </a:solidFill>
              </a:rPr>
              <a:t>Loosest Constraints</a:t>
            </a:r>
          </a:p>
          <a:p>
            <a:pPr marL="101598" indent="0" algn="ctr">
              <a:buNone/>
            </a:pPr>
            <a:endParaRPr lang="en-US" sz="1400" dirty="0">
              <a:solidFill>
                <a:schemeClr val="bg1"/>
              </a:solidFill>
            </a:endParaRPr>
          </a:p>
          <a:p>
            <a:pPr marL="101598" indent="0" algn="ctr">
              <a:buNone/>
            </a:pPr>
            <a:endParaRPr lang="en-US" sz="1400" dirty="0">
              <a:solidFill>
                <a:schemeClr val="bg1"/>
              </a:solidFill>
            </a:endParaRPr>
          </a:p>
        </p:txBody>
      </p:sp>
      <p:pic>
        <p:nvPicPr>
          <p:cNvPr id="10" name="Picture 9">
            <a:extLst>
              <a:ext uri="{FF2B5EF4-FFF2-40B4-BE49-F238E27FC236}">
                <a16:creationId xmlns:a16="http://schemas.microsoft.com/office/drawing/2014/main" id="{2DA4EB53-871C-4389-8C01-E3988EFC91C8}"/>
              </a:ext>
            </a:extLst>
          </p:cNvPr>
          <p:cNvPicPr>
            <a:picLocks noChangeAspect="1"/>
          </p:cNvPicPr>
          <p:nvPr/>
        </p:nvPicPr>
        <p:blipFill>
          <a:blip r:embed="rId5"/>
          <a:stretch>
            <a:fillRect/>
          </a:stretch>
        </p:blipFill>
        <p:spPr>
          <a:xfrm>
            <a:off x="137175" y="5824703"/>
            <a:ext cx="11802094" cy="915747"/>
          </a:xfrm>
          <a:prstGeom prst="rect">
            <a:avLst/>
          </a:prstGeom>
        </p:spPr>
      </p:pic>
    </p:spTree>
    <p:extLst>
      <p:ext uri="{BB962C8B-B14F-4D97-AF65-F5344CB8AC3E}">
        <p14:creationId xmlns:p14="http://schemas.microsoft.com/office/powerpoint/2010/main" val="2928772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A Side Discussion About Constraints…</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3"/>
          <a:stretch>
            <a:fillRect/>
          </a:stretch>
        </p:blipFill>
        <p:spPr>
          <a:xfrm>
            <a:off x="10363200" y="6061472"/>
            <a:ext cx="1828800" cy="796528"/>
          </a:xfrm>
          <a:prstGeom prst="rect">
            <a:avLst/>
          </a:prstGeom>
        </p:spPr>
      </p:pic>
      <p:sp>
        <p:nvSpPr>
          <p:cNvPr id="7" name="Text Placeholder 6">
            <a:extLst>
              <a:ext uri="{FF2B5EF4-FFF2-40B4-BE49-F238E27FC236}">
                <a16:creationId xmlns:a16="http://schemas.microsoft.com/office/drawing/2014/main" id="{253B2842-5AF8-47E1-92F8-358C3DEC5D1B}"/>
              </a:ext>
            </a:extLst>
          </p:cNvPr>
          <p:cNvSpPr>
            <a:spLocks noGrp="1"/>
          </p:cNvSpPr>
          <p:nvPr>
            <p:ph type="body" idx="1"/>
          </p:nvPr>
        </p:nvSpPr>
        <p:spPr>
          <a:xfrm>
            <a:off x="401053" y="1536703"/>
            <a:ext cx="10833187" cy="4414917"/>
          </a:xfrm>
          <a:solidFill>
            <a:schemeClr val="accent1"/>
          </a:solidFill>
        </p:spPr>
        <p:txBody>
          <a:bodyPr/>
          <a:lstStyle/>
          <a:p>
            <a:r>
              <a:rPr lang="en-US" dirty="0"/>
              <a:t>In optimization modeling, </a:t>
            </a:r>
            <a:r>
              <a:rPr lang="en-US" i="1" dirty="0"/>
              <a:t>constraints</a:t>
            </a:r>
            <a:r>
              <a:rPr lang="en-US" dirty="0"/>
              <a:t> are mathematical limitations on what set of decisions you can make, that correspond to real-life limitations.  </a:t>
            </a:r>
          </a:p>
          <a:p>
            <a:r>
              <a:rPr lang="en-US" dirty="0"/>
              <a:t>The more constraints you have in your model (and in real life), the worse your objective function becomes.</a:t>
            </a:r>
          </a:p>
          <a:p>
            <a:r>
              <a:rPr lang="en-US" dirty="0"/>
              <a:t>Optimization modeling, including supply chain network design, is an exercise in understanding the tradeoffs involved in tightening or loosening constraints.</a:t>
            </a:r>
          </a:p>
          <a:p>
            <a:endParaRPr lang="en-US" dirty="0"/>
          </a:p>
          <a:p>
            <a:pPr marL="101598" indent="0">
              <a:buNone/>
            </a:pPr>
            <a:r>
              <a:rPr lang="en-US" sz="2400" b="1" i="1" dirty="0"/>
              <a:t>In designing your supply chain,  the tighter the constraints, the higher the total cost becomes.  Supply Chain Design is partly an art around understanding the additional expenses associated with tighter constraints.</a:t>
            </a:r>
            <a:endParaRPr lang="en-US" dirty="0"/>
          </a:p>
        </p:txBody>
      </p:sp>
    </p:spTree>
    <p:extLst>
      <p:ext uri="{BB962C8B-B14F-4D97-AF65-F5344CB8AC3E}">
        <p14:creationId xmlns:p14="http://schemas.microsoft.com/office/powerpoint/2010/main" val="3429902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p:txBody>
          <a:bodyPr/>
          <a:lstStyle/>
          <a:p>
            <a:r>
              <a:rPr lang="en-US" sz="4800" dirty="0"/>
              <a:t>Shiny App: Requiring Exactly 3 DCs Opened</a:t>
            </a:r>
          </a:p>
        </p:txBody>
      </p:sp>
      <p:pic>
        <p:nvPicPr>
          <p:cNvPr id="9" name="Picture 8">
            <a:extLst>
              <a:ext uri="{FF2B5EF4-FFF2-40B4-BE49-F238E27FC236}">
                <a16:creationId xmlns:a16="http://schemas.microsoft.com/office/drawing/2014/main" id="{AF5326EA-4084-4976-9383-0E61E6713CCD}"/>
              </a:ext>
            </a:extLst>
          </p:cNvPr>
          <p:cNvPicPr>
            <a:picLocks noChangeAspect="1"/>
          </p:cNvPicPr>
          <p:nvPr/>
        </p:nvPicPr>
        <p:blipFill>
          <a:blip r:embed="rId2"/>
          <a:stretch>
            <a:fillRect/>
          </a:stretch>
        </p:blipFill>
        <p:spPr>
          <a:xfrm>
            <a:off x="6096000" y="1106600"/>
            <a:ext cx="5581650" cy="3401583"/>
          </a:xfrm>
          <a:prstGeom prst="rect">
            <a:avLst/>
          </a:prstGeom>
        </p:spPr>
      </p:pic>
      <p:pic>
        <p:nvPicPr>
          <p:cNvPr id="13" name="Picture 12">
            <a:extLst>
              <a:ext uri="{FF2B5EF4-FFF2-40B4-BE49-F238E27FC236}">
                <a16:creationId xmlns:a16="http://schemas.microsoft.com/office/drawing/2014/main" id="{C303A985-A39B-40E2-AFF6-5AB363EFD7BC}"/>
              </a:ext>
            </a:extLst>
          </p:cNvPr>
          <p:cNvPicPr>
            <a:picLocks noChangeAspect="1"/>
          </p:cNvPicPr>
          <p:nvPr/>
        </p:nvPicPr>
        <p:blipFill>
          <a:blip r:embed="rId3"/>
          <a:stretch>
            <a:fillRect/>
          </a:stretch>
        </p:blipFill>
        <p:spPr>
          <a:xfrm>
            <a:off x="49342" y="4597480"/>
            <a:ext cx="11788515" cy="796528"/>
          </a:xfrm>
          <a:prstGeom prst="rect">
            <a:avLst/>
          </a:prstGeom>
        </p:spPr>
      </p:pic>
      <p:pic>
        <p:nvPicPr>
          <p:cNvPr id="18" name="Picture 17">
            <a:extLst>
              <a:ext uri="{FF2B5EF4-FFF2-40B4-BE49-F238E27FC236}">
                <a16:creationId xmlns:a16="http://schemas.microsoft.com/office/drawing/2014/main" id="{4EC41019-1073-4CB5-9D5F-2C1774E54DB2}"/>
              </a:ext>
            </a:extLst>
          </p:cNvPr>
          <p:cNvPicPr>
            <a:picLocks noChangeAspect="1"/>
          </p:cNvPicPr>
          <p:nvPr/>
        </p:nvPicPr>
        <p:blipFill>
          <a:blip r:embed="rId4"/>
          <a:stretch>
            <a:fillRect/>
          </a:stretch>
        </p:blipFill>
        <p:spPr>
          <a:xfrm>
            <a:off x="215975" y="1600200"/>
            <a:ext cx="5495925" cy="2200275"/>
          </a:xfrm>
          <a:prstGeom prst="rect">
            <a:avLst/>
          </a:prstGeom>
        </p:spPr>
      </p:pic>
      <p:sp>
        <p:nvSpPr>
          <p:cNvPr id="19" name="Rectangle: Rounded Corners 18">
            <a:extLst>
              <a:ext uri="{FF2B5EF4-FFF2-40B4-BE49-F238E27FC236}">
                <a16:creationId xmlns:a16="http://schemas.microsoft.com/office/drawing/2014/main" id="{99EB6EE6-1109-4682-A32C-BA285BFB6883}"/>
              </a:ext>
            </a:extLst>
          </p:cNvPr>
          <p:cNvSpPr/>
          <p:nvPr/>
        </p:nvSpPr>
        <p:spPr>
          <a:xfrm>
            <a:off x="215976" y="5572125"/>
            <a:ext cx="11233074" cy="1123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we set the constraint to allow between 1 and 20 DCs, the Total Cost was $7.5M and 4 DCs were recommended</a:t>
            </a:r>
          </a:p>
          <a:p>
            <a:pPr algn="ctr"/>
            <a:r>
              <a:rPr lang="en-US" dirty="0"/>
              <a:t>When we require exactly 3 DCs (tighter constraint), the Total Cost rises $125K to $7.6M.</a:t>
            </a:r>
          </a:p>
          <a:p>
            <a:pPr algn="ctr"/>
            <a:endParaRPr lang="en-US" dirty="0"/>
          </a:p>
          <a:p>
            <a:pPr algn="ctr"/>
            <a:r>
              <a:rPr lang="en-US" b="1" dirty="0"/>
              <a:t>Tighter Constraints </a:t>
            </a:r>
            <a:r>
              <a:rPr lang="en-US" b="1" dirty="0">
                <a:sym typeface="Wingdings" panose="05000000000000000000" pitchFamily="2" charset="2"/>
              </a:rPr>
              <a:t> Higher Cost (Worse Objective Function)</a:t>
            </a:r>
            <a:endParaRPr lang="en-US" b="1" dirty="0"/>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5"/>
          <a:stretch>
            <a:fillRect/>
          </a:stretch>
        </p:blipFill>
        <p:spPr>
          <a:xfrm>
            <a:off x="10363200" y="6061472"/>
            <a:ext cx="1828800" cy="796528"/>
          </a:xfrm>
          <a:prstGeom prst="rect">
            <a:avLst/>
          </a:prstGeom>
        </p:spPr>
      </p:pic>
    </p:spTree>
    <p:extLst>
      <p:ext uri="{BB962C8B-B14F-4D97-AF65-F5344CB8AC3E}">
        <p14:creationId xmlns:p14="http://schemas.microsoft.com/office/powerpoint/2010/main" val="1453374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215975" y="206309"/>
            <a:ext cx="10248000" cy="1143200"/>
          </a:xfrm>
        </p:spPr>
        <p:txBody>
          <a:bodyPr/>
          <a:lstStyle/>
          <a:p>
            <a:r>
              <a:rPr lang="en-US" sz="4800" dirty="0"/>
              <a:t>Shiny App: Max 400 Miles to DC</a:t>
            </a:r>
          </a:p>
        </p:txBody>
      </p:sp>
      <p:sp>
        <p:nvSpPr>
          <p:cNvPr id="19" name="Rectangle: Rounded Corners 18">
            <a:extLst>
              <a:ext uri="{FF2B5EF4-FFF2-40B4-BE49-F238E27FC236}">
                <a16:creationId xmlns:a16="http://schemas.microsoft.com/office/drawing/2014/main" id="{99EB6EE6-1109-4682-A32C-BA285BFB6883}"/>
              </a:ext>
            </a:extLst>
          </p:cNvPr>
          <p:cNvSpPr/>
          <p:nvPr/>
        </p:nvSpPr>
        <p:spPr>
          <a:xfrm>
            <a:off x="215975" y="6128083"/>
            <a:ext cx="11233074" cy="653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the max distance to the Distribution Center was set to 99,999,999 miles, the max distance from a DC to a Customer was 415.6 miles.  What if we set the max distance to 400 miles?</a:t>
            </a:r>
            <a:endParaRPr lang="en-US" b="1" dirty="0"/>
          </a:p>
        </p:txBody>
      </p:sp>
      <p:pic>
        <p:nvPicPr>
          <p:cNvPr id="8" name="Picture 7">
            <a:extLst>
              <a:ext uri="{FF2B5EF4-FFF2-40B4-BE49-F238E27FC236}">
                <a16:creationId xmlns:a16="http://schemas.microsoft.com/office/drawing/2014/main" id="{6E24233F-6AA3-46D7-84F9-FB68B6BBAEEA}"/>
              </a:ext>
            </a:extLst>
          </p:cNvPr>
          <p:cNvPicPr>
            <a:picLocks noChangeAspect="1"/>
          </p:cNvPicPr>
          <p:nvPr/>
        </p:nvPicPr>
        <p:blipFill>
          <a:blip r:embed="rId2"/>
          <a:stretch>
            <a:fillRect/>
          </a:stretch>
        </p:blipFill>
        <p:spPr>
          <a:xfrm>
            <a:off x="215975" y="1238355"/>
            <a:ext cx="11550316" cy="3755751"/>
          </a:xfrm>
          <a:prstGeom prst="rect">
            <a:avLst/>
          </a:prstGeom>
        </p:spPr>
      </p:pic>
      <p:pic>
        <p:nvPicPr>
          <p:cNvPr id="11" name="Picture 10">
            <a:extLst>
              <a:ext uri="{FF2B5EF4-FFF2-40B4-BE49-F238E27FC236}">
                <a16:creationId xmlns:a16="http://schemas.microsoft.com/office/drawing/2014/main" id="{AB207EEE-C15D-488A-A660-66F7E4B5071D}"/>
              </a:ext>
            </a:extLst>
          </p:cNvPr>
          <p:cNvPicPr>
            <a:picLocks noChangeAspect="1"/>
          </p:cNvPicPr>
          <p:nvPr/>
        </p:nvPicPr>
        <p:blipFill>
          <a:blip r:embed="rId3"/>
          <a:stretch>
            <a:fillRect/>
          </a:stretch>
        </p:blipFill>
        <p:spPr>
          <a:xfrm>
            <a:off x="946483" y="5078572"/>
            <a:ext cx="9921449" cy="965044"/>
          </a:xfrm>
          <a:prstGeom prst="rect">
            <a:avLst/>
          </a:prstGeom>
        </p:spPr>
      </p:pic>
    </p:spTree>
    <p:extLst>
      <p:ext uri="{BB962C8B-B14F-4D97-AF65-F5344CB8AC3E}">
        <p14:creationId xmlns:p14="http://schemas.microsoft.com/office/powerpoint/2010/main" val="2959969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115200" y="0"/>
            <a:ext cx="10248000" cy="1143200"/>
          </a:xfrm>
        </p:spPr>
        <p:txBody>
          <a:bodyPr/>
          <a:lstStyle/>
          <a:p>
            <a:r>
              <a:rPr lang="en-US" sz="4800" dirty="0"/>
              <a:t>Shiny App: Tradeoffs In Cost Functions</a:t>
            </a:r>
          </a:p>
        </p:txBody>
      </p:sp>
      <p:pic>
        <p:nvPicPr>
          <p:cNvPr id="12" name="Picture 11">
            <a:extLst>
              <a:ext uri="{FF2B5EF4-FFF2-40B4-BE49-F238E27FC236}">
                <a16:creationId xmlns:a16="http://schemas.microsoft.com/office/drawing/2014/main" id="{753ED2DF-5C41-4778-89C6-6439689BAFF9}"/>
              </a:ext>
            </a:extLst>
          </p:cNvPr>
          <p:cNvPicPr>
            <a:picLocks noChangeAspect="1"/>
          </p:cNvPicPr>
          <p:nvPr/>
        </p:nvPicPr>
        <p:blipFill>
          <a:blip r:embed="rId2"/>
          <a:stretch>
            <a:fillRect/>
          </a:stretch>
        </p:blipFill>
        <p:spPr>
          <a:xfrm>
            <a:off x="1300465" y="1184637"/>
            <a:ext cx="9591069" cy="5679516"/>
          </a:xfrm>
          <a:prstGeom prst="rect">
            <a:avLst/>
          </a:prstGeom>
        </p:spPr>
      </p:pic>
      <p:sp>
        <p:nvSpPr>
          <p:cNvPr id="14" name="Oval 13">
            <a:extLst>
              <a:ext uri="{FF2B5EF4-FFF2-40B4-BE49-F238E27FC236}">
                <a16:creationId xmlns:a16="http://schemas.microsoft.com/office/drawing/2014/main" id="{E7375573-7B7D-4389-B8D6-22F4C54502DD}"/>
              </a:ext>
            </a:extLst>
          </p:cNvPr>
          <p:cNvSpPr/>
          <p:nvPr/>
        </p:nvSpPr>
        <p:spPr>
          <a:xfrm>
            <a:off x="3152776" y="2295524"/>
            <a:ext cx="2705100" cy="733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Minimal Total Cost Occurs at 4 DCs</a:t>
            </a:r>
          </a:p>
        </p:txBody>
      </p:sp>
      <p:sp>
        <p:nvSpPr>
          <p:cNvPr id="15" name="Oval 14">
            <a:extLst>
              <a:ext uri="{FF2B5EF4-FFF2-40B4-BE49-F238E27FC236}">
                <a16:creationId xmlns:a16="http://schemas.microsoft.com/office/drawing/2014/main" id="{E68141B4-345C-4336-9DF0-E5F6EA2688A2}"/>
              </a:ext>
            </a:extLst>
          </p:cNvPr>
          <p:cNvSpPr/>
          <p:nvPr/>
        </p:nvSpPr>
        <p:spPr>
          <a:xfrm>
            <a:off x="4419600" y="3124200"/>
            <a:ext cx="333375" cy="428625"/>
          </a:xfrm>
          <a:prstGeom prst="ellipse">
            <a:avLst/>
          </a:prstGeom>
          <a:solidFill>
            <a:srgbClr val="FFC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3"/>
          <a:stretch>
            <a:fillRect/>
          </a:stretch>
        </p:blipFill>
        <p:spPr>
          <a:xfrm>
            <a:off x="10363200" y="6061472"/>
            <a:ext cx="1828800" cy="796528"/>
          </a:xfrm>
          <a:prstGeom prst="rect">
            <a:avLst/>
          </a:prstGeom>
        </p:spPr>
      </p:pic>
    </p:spTree>
    <p:extLst>
      <p:ext uri="{BB962C8B-B14F-4D97-AF65-F5344CB8AC3E}">
        <p14:creationId xmlns:p14="http://schemas.microsoft.com/office/powerpoint/2010/main" val="3814518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Conclusion</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3"/>
          <a:stretch>
            <a:fillRect/>
          </a:stretch>
        </p:blipFill>
        <p:spPr>
          <a:xfrm>
            <a:off x="10363200" y="6061472"/>
            <a:ext cx="1828800" cy="796528"/>
          </a:xfrm>
          <a:prstGeom prst="rect">
            <a:avLst/>
          </a:prstGeom>
        </p:spPr>
      </p:pic>
      <p:sp>
        <p:nvSpPr>
          <p:cNvPr id="7" name="Text Placeholder 6">
            <a:extLst>
              <a:ext uri="{FF2B5EF4-FFF2-40B4-BE49-F238E27FC236}">
                <a16:creationId xmlns:a16="http://schemas.microsoft.com/office/drawing/2014/main" id="{253B2842-5AF8-47E1-92F8-358C3DEC5D1B}"/>
              </a:ext>
            </a:extLst>
          </p:cNvPr>
          <p:cNvSpPr>
            <a:spLocks noGrp="1"/>
          </p:cNvSpPr>
          <p:nvPr>
            <p:ph type="body" idx="1"/>
          </p:nvPr>
        </p:nvSpPr>
        <p:spPr>
          <a:xfrm>
            <a:off x="285743" y="1363400"/>
            <a:ext cx="10948490" cy="2865700"/>
          </a:xfrm>
          <a:solidFill>
            <a:schemeClr val="accent1"/>
          </a:solidFill>
        </p:spPr>
        <p:txBody>
          <a:bodyPr/>
          <a:lstStyle/>
          <a:p>
            <a:r>
              <a:rPr lang="en-US" dirty="0"/>
              <a:t>Supply Chain Management, once a “behind-the-scenes” corporate function, is now front-page news.</a:t>
            </a:r>
          </a:p>
          <a:p>
            <a:r>
              <a:rPr lang="en-US" dirty="0"/>
              <a:t>Analytics, powered by open-source programming languages like R and Python, are changing the nature of Supply Chain Management</a:t>
            </a:r>
          </a:p>
          <a:p>
            <a:r>
              <a:rPr lang="en-US" dirty="0"/>
              <a:t>Supply Chain Network Design is a powerful tool in devising and evaluating your organization’s supply chain strategy</a:t>
            </a:r>
          </a:p>
        </p:txBody>
      </p:sp>
    </p:spTree>
    <p:extLst>
      <p:ext uri="{BB962C8B-B14F-4D97-AF65-F5344CB8AC3E}">
        <p14:creationId xmlns:p14="http://schemas.microsoft.com/office/powerpoint/2010/main" val="2817978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p:txBody>
          <a:bodyPr/>
          <a:lstStyle/>
          <a:p>
            <a:r>
              <a:rPr lang="en-US" sz="4800" dirty="0"/>
              <a:t>Thank you for listening!</a:t>
            </a:r>
          </a:p>
        </p:txBody>
      </p:sp>
      <p:sp>
        <p:nvSpPr>
          <p:cNvPr id="7" name="Text Placeholder 6">
            <a:extLst>
              <a:ext uri="{FF2B5EF4-FFF2-40B4-BE49-F238E27FC236}">
                <a16:creationId xmlns:a16="http://schemas.microsoft.com/office/drawing/2014/main" id="{253B2842-5AF8-47E1-92F8-358C3DEC5D1B}"/>
              </a:ext>
            </a:extLst>
          </p:cNvPr>
          <p:cNvSpPr>
            <a:spLocks noGrp="1"/>
          </p:cNvSpPr>
          <p:nvPr>
            <p:ph type="body" idx="1"/>
          </p:nvPr>
        </p:nvSpPr>
        <p:spPr>
          <a:xfrm>
            <a:off x="152399" y="2455071"/>
            <a:ext cx="6353175" cy="2316954"/>
          </a:xfrm>
          <a:solidFill>
            <a:schemeClr val="accent1"/>
          </a:solidFill>
        </p:spPr>
        <p:txBody>
          <a:bodyPr/>
          <a:lstStyle/>
          <a:p>
            <a:r>
              <a:rPr lang="en-US" sz="2400" dirty="0">
                <a:solidFill>
                  <a:schemeClr val="bg1"/>
                </a:solidFill>
              </a:rPr>
              <a:t>ralph@datadrivensupplychain.com</a:t>
            </a:r>
          </a:p>
          <a:p>
            <a:r>
              <a:rPr lang="en-US" sz="2400" dirty="0">
                <a:solidFill>
                  <a:schemeClr val="bg1"/>
                </a:solidFill>
              </a:rPr>
              <a:t>www.datadrivensupplychain.com</a:t>
            </a:r>
          </a:p>
          <a:p>
            <a:r>
              <a:rPr lang="en-US" sz="2400" dirty="0">
                <a:solidFill>
                  <a:schemeClr val="bg1"/>
                </a:solidFill>
              </a:rPr>
              <a:t>https://www.linkedin.com/company/data-driven-supply-chain</a:t>
            </a:r>
          </a:p>
          <a:p>
            <a:r>
              <a:rPr lang="en-US" sz="2400" dirty="0">
                <a:solidFill>
                  <a:schemeClr val="bg1"/>
                </a:solidFill>
              </a:rPr>
              <a:t>https://www.linkedin.com/in/ralphasher/</a:t>
            </a:r>
            <a:endParaRPr lang="en-US" dirty="0">
              <a:solidFill>
                <a:schemeClr val="bg1"/>
              </a:solidFill>
            </a:endParaRP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3"/>
          <a:stretch>
            <a:fillRect/>
          </a:stretch>
        </p:blipFill>
        <p:spPr>
          <a:xfrm>
            <a:off x="10363200" y="6061472"/>
            <a:ext cx="1828800" cy="796528"/>
          </a:xfrm>
          <a:prstGeom prst="rect">
            <a:avLst/>
          </a:prstGeom>
        </p:spPr>
      </p:pic>
      <p:pic>
        <p:nvPicPr>
          <p:cNvPr id="5" name="Picture 4" descr="A person wearing glasses&#10;&#10;Description automatically generated with low confidence">
            <a:extLst>
              <a:ext uri="{FF2B5EF4-FFF2-40B4-BE49-F238E27FC236}">
                <a16:creationId xmlns:a16="http://schemas.microsoft.com/office/drawing/2014/main" id="{A192717F-1A20-4D86-BC68-F306A53ABC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2984" y="1049867"/>
            <a:ext cx="4806617" cy="4200200"/>
          </a:xfrm>
          <a:prstGeom prst="rect">
            <a:avLst/>
          </a:prstGeom>
        </p:spPr>
      </p:pic>
    </p:spTree>
    <p:extLst>
      <p:ext uri="{BB962C8B-B14F-4D97-AF65-F5344CB8AC3E}">
        <p14:creationId xmlns:p14="http://schemas.microsoft.com/office/powerpoint/2010/main" val="2291028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6E8F5-9721-4D08-BA50-7C9CB5106FD3}"/>
              </a:ext>
            </a:extLst>
          </p:cNvPr>
          <p:cNvSpPr>
            <a:spLocks noGrp="1"/>
          </p:cNvSpPr>
          <p:nvPr>
            <p:ph type="ctrTitle"/>
          </p:nvPr>
        </p:nvSpPr>
        <p:spPr/>
        <p:txBody>
          <a:bodyPr/>
          <a:lstStyle/>
          <a:p>
            <a:r>
              <a:rPr lang="en-US" dirty="0"/>
              <a:t>Appendix / Extra Slides</a:t>
            </a:r>
          </a:p>
        </p:txBody>
      </p:sp>
    </p:spTree>
    <p:extLst>
      <p:ext uri="{BB962C8B-B14F-4D97-AF65-F5344CB8AC3E}">
        <p14:creationId xmlns:p14="http://schemas.microsoft.com/office/powerpoint/2010/main" val="4162518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0" y="-45682"/>
            <a:ext cx="10157254" cy="887892"/>
          </a:xfrm>
        </p:spPr>
        <p:txBody>
          <a:bodyPr/>
          <a:lstStyle/>
          <a:p>
            <a:r>
              <a:rPr lang="en-US" sz="3600" dirty="0"/>
              <a:t>Supply Chains… From Back Office to the Front Page</a:t>
            </a:r>
          </a:p>
        </p:txBody>
      </p:sp>
      <p:pic>
        <p:nvPicPr>
          <p:cNvPr id="11" name="Picture 10">
            <a:extLst>
              <a:ext uri="{FF2B5EF4-FFF2-40B4-BE49-F238E27FC236}">
                <a16:creationId xmlns:a16="http://schemas.microsoft.com/office/drawing/2014/main" id="{09588DA6-0BB5-4674-B49D-9A45B87BD324}"/>
              </a:ext>
            </a:extLst>
          </p:cNvPr>
          <p:cNvPicPr>
            <a:picLocks noChangeAspect="1"/>
          </p:cNvPicPr>
          <p:nvPr/>
        </p:nvPicPr>
        <p:blipFill>
          <a:blip r:embed="rId3"/>
          <a:stretch>
            <a:fillRect/>
          </a:stretch>
        </p:blipFill>
        <p:spPr>
          <a:xfrm>
            <a:off x="-13956" y="847291"/>
            <a:ext cx="4421283" cy="2915344"/>
          </a:xfrm>
          <a:prstGeom prst="rect">
            <a:avLst/>
          </a:prstGeom>
        </p:spPr>
      </p:pic>
      <p:pic>
        <p:nvPicPr>
          <p:cNvPr id="15" name="Picture 14">
            <a:extLst>
              <a:ext uri="{FF2B5EF4-FFF2-40B4-BE49-F238E27FC236}">
                <a16:creationId xmlns:a16="http://schemas.microsoft.com/office/drawing/2014/main" id="{0F6F1424-6592-4C54-B4DD-AF7998A014F7}"/>
              </a:ext>
            </a:extLst>
          </p:cNvPr>
          <p:cNvPicPr>
            <a:picLocks noChangeAspect="1"/>
          </p:cNvPicPr>
          <p:nvPr/>
        </p:nvPicPr>
        <p:blipFill>
          <a:blip r:embed="rId4"/>
          <a:stretch>
            <a:fillRect/>
          </a:stretch>
        </p:blipFill>
        <p:spPr>
          <a:xfrm>
            <a:off x="19513" y="5192957"/>
            <a:ext cx="2343150" cy="729246"/>
          </a:xfrm>
          <a:prstGeom prst="rect">
            <a:avLst/>
          </a:prstGeom>
        </p:spPr>
      </p:pic>
      <p:pic>
        <p:nvPicPr>
          <p:cNvPr id="19" name="Picture 18">
            <a:extLst>
              <a:ext uri="{FF2B5EF4-FFF2-40B4-BE49-F238E27FC236}">
                <a16:creationId xmlns:a16="http://schemas.microsoft.com/office/drawing/2014/main" id="{7753C599-9017-4859-8B60-DF5A6706CAA8}"/>
              </a:ext>
            </a:extLst>
          </p:cNvPr>
          <p:cNvPicPr>
            <a:picLocks noChangeAspect="1"/>
          </p:cNvPicPr>
          <p:nvPr/>
        </p:nvPicPr>
        <p:blipFill>
          <a:blip r:embed="rId5"/>
          <a:stretch>
            <a:fillRect/>
          </a:stretch>
        </p:blipFill>
        <p:spPr>
          <a:xfrm>
            <a:off x="19513" y="5922203"/>
            <a:ext cx="8923277" cy="901460"/>
          </a:xfrm>
          <a:prstGeom prst="rect">
            <a:avLst/>
          </a:prstGeom>
        </p:spPr>
      </p:pic>
      <p:pic>
        <p:nvPicPr>
          <p:cNvPr id="21" name="Picture 20">
            <a:extLst>
              <a:ext uri="{FF2B5EF4-FFF2-40B4-BE49-F238E27FC236}">
                <a16:creationId xmlns:a16="http://schemas.microsoft.com/office/drawing/2014/main" id="{C94D2774-C964-43A2-9B35-C5F495B9C3A4}"/>
              </a:ext>
            </a:extLst>
          </p:cNvPr>
          <p:cNvPicPr>
            <a:picLocks noChangeAspect="1"/>
          </p:cNvPicPr>
          <p:nvPr/>
        </p:nvPicPr>
        <p:blipFill>
          <a:blip r:embed="rId6"/>
          <a:stretch>
            <a:fillRect/>
          </a:stretch>
        </p:blipFill>
        <p:spPr>
          <a:xfrm>
            <a:off x="4764866" y="2330438"/>
            <a:ext cx="3782698" cy="1371168"/>
          </a:xfrm>
          <a:prstGeom prst="rect">
            <a:avLst/>
          </a:prstGeom>
        </p:spPr>
      </p:pic>
      <p:pic>
        <p:nvPicPr>
          <p:cNvPr id="23" name="Picture 22">
            <a:extLst>
              <a:ext uri="{FF2B5EF4-FFF2-40B4-BE49-F238E27FC236}">
                <a16:creationId xmlns:a16="http://schemas.microsoft.com/office/drawing/2014/main" id="{95313811-12F9-41E6-94F7-7B6745850D7E}"/>
              </a:ext>
            </a:extLst>
          </p:cNvPr>
          <p:cNvPicPr>
            <a:picLocks noChangeAspect="1"/>
          </p:cNvPicPr>
          <p:nvPr/>
        </p:nvPicPr>
        <p:blipFill>
          <a:blip r:embed="rId7"/>
          <a:stretch>
            <a:fillRect/>
          </a:stretch>
        </p:blipFill>
        <p:spPr>
          <a:xfrm>
            <a:off x="2429642" y="3812551"/>
            <a:ext cx="3809546" cy="1998707"/>
          </a:xfrm>
          <a:prstGeom prst="rect">
            <a:avLst/>
          </a:prstGeom>
        </p:spPr>
      </p:pic>
      <p:pic>
        <p:nvPicPr>
          <p:cNvPr id="3" name="Picture 2">
            <a:extLst>
              <a:ext uri="{FF2B5EF4-FFF2-40B4-BE49-F238E27FC236}">
                <a16:creationId xmlns:a16="http://schemas.microsoft.com/office/drawing/2014/main" id="{237503F2-5ED0-4636-A410-3FCDFAF88211}"/>
              </a:ext>
            </a:extLst>
          </p:cNvPr>
          <p:cNvPicPr>
            <a:picLocks noChangeAspect="1"/>
          </p:cNvPicPr>
          <p:nvPr/>
        </p:nvPicPr>
        <p:blipFill>
          <a:blip r:embed="rId8"/>
          <a:stretch>
            <a:fillRect/>
          </a:stretch>
        </p:blipFill>
        <p:spPr>
          <a:xfrm>
            <a:off x="8905103" y="2081286"/>
            <a:ext cx="3267384" cy="4776713"/>
          </a:xfrm>
          <a:prstGeom prst="rect">
            <a:avLst/>
          </a:prstGeom>
        </p:spPr>
      </p:pic>
      <p:pic>
        <p:nvPicPr>
          <p:cNvPr id="7" name="Picture 6">
            <a:extLst>
              <a:ext uri="{FF2B5EF4-FFF2-40B4-BE49-F238E27FC236}">
                <a16:creationId xmlns:a16="http://schemas.microsoft.com/office/drawing/2014/main" id="{3E49B9B2-D668-459E-B81C-281DDE597BA2}"/>
              </a:ext>
            </a:extLst>
          </p:cNvPr>
          <p:cNvPicPr>
            <a:picLocks noChangeAspect="1"/>
          </p:cNvPicPr>
          <p:nvPr/>
        </p:nvPicPr>
        <p:blipFill>
          <a:blip r:embed="rId9"/>
          <a:stretch>
            <a:fillRect/>
          </a:stretch>
        </p:blipFill>
        <p:spPr>
          <a:xfrm>
            <a:off x="4407327" y="840994"/>
            <a:ext cx="7652179" cy="1285974"/>
          </a:xfrm>
          <a:prstGeom prst="rect">
            <a:avLst/>
          </a:prstGeom>
        </p:spPr>
      </p:pic>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10"/>
          <a:stretch>
            <a:fillRect/>
          </a:stretch>
        </p:blipFill>
        <p:spPr>
          <a:xfrm>
            <a:off x="10363200" y="6061471"/>
            <a:ext cx="1828800" cy="796528"/>
          </a:xfrm>
          <a:prstGeom prst="rect">
            <a:avLst/>
          </a:prstGeom>
        </p:spPr>
      </p:pic>
    </p:spTree>
    <p:extLst>
      <p:ext uri="{BB962C8B-B14F-4D97-AF65-F5344CB8AC3E}">
        <p14:creationId xmlns:p14="http://schemas.microsoft.com/office/powerpoint/2010/main" val="2166354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p:txBody>
          <a:bodyPr/>
          <a:lstStyle/>
          <a:p>
            <a:r>
              <a:rPr lang="en-US" sz="5400" dirty="0"/>
              <a:t>Agenda</a:t>
            </a:r>
          </a:p>
        </p:txBody>
      </p:sp>
      <p:sp>
        <p:nvSpPr>
          <p:cNvPr id="5" name="Text Placeholder 4">
            <a:extLst>
              <a:ext uri="{FF2B5EF4-FFF2-40B4-BE49-F238E27FC236}">
                <a16:creationId xmlns:a16="http://schemas.microsoft.com/office/drawing/2014/main" id="{5EDBA4AC-43BF-4FA7-83DB-6EAD7EEAF03C}"/>
              </a:ext>
            </a:extLst>
          </p:cNvPr>
          <p:cNvSpPr>
            <a:spLocks noGrp="1"/>
          </p:cNvSpPr>
          <p:nvPr>
            <p:ph type="body" idx="1"/>
          </p:nvPr>
        </p:nvSpPr>
        <p:spPr>
          <a:xfrm>
            <a:off x="986240" y="1536704"/>
            <a:ext cx="10024660" cy="3416296"/>
          </a:xfrm>
          <a:solidFill>
            <a:schemeClr val="accent1"/>
          </a:solidFill>
        </p:spPr>
        <p:txBody>
          <a:bodyPr/>
          <a:lstStyle/>
          <a:p>
            <a:r>
              <a:rPr lang="en-US" dirty="0"/>
              <a:t>Introduction</a:t>
            </a:r>
          </a:p>
          <a:p>
            <a:r>
              <a:rPr lang="en-US" dirty="0"/>
              <a:t>What is Supply Chain Management? How can analytics be used in Supply Chain Management?</a:t>
            </a:r>
          </a:p>
          <a:p>
            <a:r>
              <a:rPr lang="en-US" dirty="0"/>
              <a:t>What is Supply Chain Network Design?</a:t>
            </a:r>
          </a:p>
          <a:p>
            <a:r>
              <a:rPr lang="en-US" dirty="0"/>
              <a:t>Example Supply Chain Network Design &amp; Shiny App</a:t>
            </a:r>
          </a:p>
          <a:p>
            <a:r>
              <a:rPr lang="en-US" dirty="0"/>
              <a:t>Closing</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0"/>
            <a:ext cx="1828800" cy="796528"/>
          </a:xfrm>
          <a:prstGeom prst="rect">
            <a:avLst/>
          </a:prstGeom>
        </p:spPr>
      </p:pic>
    </p:spTree>
    <p:extLst>
      <p:ext uri="{BB962C8B-B14F-4D97-AF65-F5344CB8AC3E}">
        <p14:creationId xmlns:p14="http://schemas.microsoft.com/office/powerpoint/2010/main" val="1967610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534999"/>
            <a:ext cx="10392022" cy="1149421"/>
          </a:xfrm>
        </p:spPr>
        <p:txBody>
          <a:bodyPr/>
          <a:lstStyle/>
          <a:p>
            <a:r>
              <a:rPr lang="en-US" sz="5400" dirty="0"/>
              <a:t>What is Supply Chain Management?</a:t>
            </a:r>
          </a:p>
        </p:txBody>
      </p:sp>
      <p:sp>
        <p:nvSpPr>
          <p:cNvPr id="5" name="Text Placeholder 4">
            <a:extLst>
              <a:ext uri="{FF2B5EF4-FFF2-40B4-BE49-F238E27FC236}">
                <a16:creationId xmlns:a16="http://schemas.microsoft.com/office/drawing/2014/main" id="{5EDBA4AC-43BF-4FA7-83DB-6EAD7EEAF03C}"/>
              </a:ext>
            </a:extLst>
          </p:cNvPr>
          <p:cNvSpPr>
            <a:spLocks noGrp="1"/>
          </p:cNvSpPr>
          <p:nvPr>
            <p:ph type="body" idx="1"/>
          </p:nvPr>
        </p:nvSpPr>
        <p:spPr>
          <a:xfrm>
            <a:off x="248653" y="1536703"/>
            <a:ext cx="10985587" cy="5132905"/>
          </a:xfrm>
        </p:spPr>
        <p:txBody>
          <a:bodyPr/>
          <a:lstStyle/>
          <a:p>
            <a:pPr marL="101598" indent="0">
              <a:buNone/>
            </a:pPr>
            <a:r>
              <a:rPr lang="en-US" dirty="0"/>
              <a:t>Council of Supply Chain Management Professionals (CSCMP) Definition:</a:t>
            </a:r>
          </a:p>
          <a:p>
            <a:endParaRPr lang="en-US" dirty="0"/>
          </a:p>
          <a:p>
            <a:endParaRPr lang="en-US" dirty="0"/>
          </a:p>
          <a:p>
            <a:pPr marL="101598" indent="0">
              <a:buNone/>
            </a:pPr>
            <a:endParaRPr lang="en-US" sz="1800" dirty="0"/>
          </a:p>
          <a:p>
            <a:pPr marL="101598" indent="0">
              <a:buNone/>
            </a:pPr>
            <a:endParaRPr lang="en-US" sz="1800" dirty="0"/>
          </a:p>
          <a:p>
            <a:pPr marL="101598" indent="0">
              <a:buNone/>
            </a:pPr>
            <a:endParaRPr lang="en-US" sz="1800" dirty="0"/>
          </a:p>
          <a:p>
            <a:pPr marL="101598" indent="0">
              <a:buNone/>
            </a:pPr>
            <a:endParaRPr lang="en-US" sz="1800" dirty="0"/>
          </a:p>
          <a:p>
            <a:pPr marL="101598" indent="0">
              <a:buNone/>
            </a:pPr>
            <a:endParaRPr lang="en-US" sz="1800" dirty="0"/>
          </a:p>
          <a:p>
            <a:pPr marL="101598" indent="0">
              <a:buNone/>
            </a:pPr>
            <a:endParaRPr lang="en-US" sz="1800" dirty="0"/>
          </a:p>
          <a:p>
            <a:pPr marL="101598" indent="0">
              <a:buNone/>
            </a:pPr>
            <a:endParaRPr lang="en-US" sz="1800" dirty="0"/>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0"/>
            <a:ext cx="1828800" cy="796528"/>
          </a:xfrm>
          <a:prstGeom prst="rect">
            <a:avLst/>
          </a:prstGeom>
        </p:spPr>
      </p:pic>
      <p:sp>
        <p:nvSpPr>
          <p:cNvPr id="3" name="Rectangle: Rounded Corners 2">
            <a:extLst>
              <a:ext uri="{FF2B5EF4-FFF2-40B4-BE49-F238E27FC236}">
                <a16:creationId xmlns:a16="http://schemas.microsoft.com/office/drawing/2014/main" id="{DA9EE411-7ED4-4BF7-9CD2-C51BC07BAF58}"/>
              </a:ext>
            </a:extLst>
          </p:cNvPr>
          <p:cNvSpPr/>
          <p:nvPr/>
        </p:nvSpPr>
        <p:spPr>
          <a:xfrm>
            <a:off x="1110916" y="2219419"/>
            <a:ext cx="9970168" cy="3748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1598" indent="0">
              <a:buNone/>
            </a:pPr>
            <a:r>
              <a:rPr lang="en-US" sz="1800" dirty="0"/>
              <a:t>“Supply chain management encompasses the planning and management of all activities involved in sourcing and procurement, conversion, and all logistics management activities. Importantly, it also includes coordination and collaboration with channel partners, which can be suppliers, intermediaries, third party service providers, and customers. In essence, supply chain management integrates supply and demand management within and across companies.”</a:t>
            </a:r>
          </a:p>
          <a:p>
            <a:pPr marL="101598" indent="0">
              <a:buNone/>
            </a:pPr>
            <a:endParaRPr lang="en-US" sz="1800" dirty="0"/>
          </a:p>
          <a:p>
            <a:pPr marL="101598"/>
            <a:r>
              <a:rPr lang="en-US" sz="1800" dirty="0"/>
              <a:t>https://cscmp.org/CSCMP/Educate/SCM_Definitions_and_Glossary_of_Terms.aspx</a:t>
            </a:r>
          </a:p>
        </p:txBody>
      </p:sp>
    </p:spTree>
    <p:extLst>
      <p:ext uri="{BB962C8B-B14F-4D97-AF65-F5344CB8AC3E}">
        <p14:creationId xmlns:p14="http://schemas.microsoft.com/office/powerpoint/2010/main" val="957094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534999"/>
            <a:ext cx="10392022" cy="1149421"/>
          </a:xfrm>
        </p:spPr>
        <p:txBody>
          <a:bodyPr/>
          <a:lstStyle/>
          <a:p>
            <a:r>
              <a:rPr lang="en-US" sz="5400" dirty="0"/>
              <a:t>How Can Analytics Be Used in Supply Chain Management?</a:t>
            </a:r>
          </a:p>
        </p:txBody>
      </p:sp>
      <p:sp>
        <p:nvSpPr>
          <p:cNvPr id="5" name="Text Placeholder 4">
            <a:extLst>
              <a:ext uri="{FF2B5EF4-FFF2-40B4-BE49-F238E27FC236}">
                <a16:creationId xmlns:a16="http://schemas.microsoft.com/office/drawing/2014/main" id="{5EDBA4AC-43BF-4FA7-83DB-6EAD7EEAF03C}"/>
              </a:ext>
            </a:extLst>
          </p:cNvPr>
          <p:cNvSpPr>
            <a:spLocks noGrp="1"/>
          </p:cNvSpPr>
          <p:nvPr>
            <p:ph type="body" idx="1"/>
          </p:nvPr>
        </p:nvSpPr>
        <p:spPr>
          <a:xfrm>
            <a:off x="248653" y="1584328"/>
            <a:ext cx="10985587" cy="4197347"/>
          </a:xfrm>
          <a:solidFill>
            <a:schemeClr val="accent1"/>
          </a:solidFill>
        </p:spPr>
        <p:txBody>
          <a:bodyPr/>
          <a:lstStyle/>
          <a:p>
            <a:r>
              <a:rPr lang="en-US" dirty="0"/>
              <a:t>Business Intelligence</a:t>
            </a:r>
          </a:p>
          <a:p>
            <a:r>
              <a:rPr lang="en-US" dirty="0"/>
              <a:t>Sales &amp; Operations Planning</a:t>
            </a:r>
          </a:p>
          <a:p>
            <a:r>
              <a:rPr lang="en-US" dirty="0"/>
              <a:t>Sales Forecasting</a:t>
            </a:r>
          </a:p>
          <a:p>
            <a:r>
              <a:rPr lang="en-US" dirty="0"/>
              <a:t>Cost Input Forecasting</a:t>
            </a:r>
          </a:p>
          <a:p>
            <a:r>
              <a:rPr lang="en-US" dirty="0"/>
              <a:t>Inventory Planning &amp; Optimization</a:t>
            </a:r>
          </a:p>
          <a:p>
            <a:r>
              <a:rPr lang="en-US" dirty="0"/>
              <a:t>Supply Chain Network Design </a:t>
            </a:r>
          </a:p>
          <a:p>
            <a:pPr lvl="1"/>
            <a:r>
              <a:rPr lang="en-US" dirty="0"/>
              <a:t>Manufacturing Networks</a:t>
            </a:r>
          </a:p>
          <a:p>
            <a:pPr lvl="1"/>
            <a:r>
              <a:rPr lang="en-US" dirty="0"/>
              <a:t>Distribution Networks</a:t>
            </a:r>
          </a:p>
          <a:p>
            <a:r>
              <a:rPr lang="en-US" dirty="0"/>
              <a:t>Supply Chain Simulation</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0"/>
            <a:ext cx="1828800" cy="796528"/>
          </a:xfrm>
          <a:prstGeom prst="rect">
            <a:avLst/>
          </a:prstGeom>
        </p:spPr>
      </p:pic>
      <p:sp>
        <p:nvSpPr>
          <p:cNvPr id="2" name="Rectangle: Rounded Corners 1">
            <a:extLst>
              <a:ext uri="{FF2B5EF4-FFF2-40B4-BE49-F238E27FC236}">
                <a16:creationId xmlns:a16="http://schemas.microsoft.com/office/drawing/2014/main" id="{CE071635-845D-4446-BAC5-53779A2F6061}"/>
              </a:ext>
            </a:extLst>
          </p:cNvPr>
          <p:cNvSpPr/>
          <p:nvPr/>
        </p:nvSpPr>
        <p:spPr>
          <a:xfrm>
            <a:off x="336884" y="5827649"/>
            <a:ext cx="11502190" cy="99070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t>Open-Source Technologies Are Changing the Game Across the Spectrum of Supply Chain Management Activities</a:t>
            </a:r>
          </a:p>
        </p:txBody>
      </p:sp>
    </p:spTree>
    <p:extLst>
      <p:ext uri="{BB962C8B-B14F-4D97-AF65-F5344CB8AC3E}">
        <p14:creationId xmlns:p14="http://schemas.microsoft.com/office/powerpoint/2010/main" val="2684877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534999"/>
            <a:ext cx="10392022" cy="1149421"/>
          </a:xfrm>
        </p:spPr>
        <p:txBody>
          <a:bodyPr/>
          <a:lstStyle/>
          <a:p>
            <a:r>
              <a:rPr lang="en-US" sz="4800" dirty="0"/>
              <a:t>What is Supply Chain Network Design?</a:t>
            </a:r>
          </a:p>
        </p:txBody>
      </p:sp>
      <p:sp>
        <p:nvSpPr>
          <p:cNvPr id="5" name="Text Placeholder 4">
            <a:extLst>
              <a:ext uri="{FF2B5EF4-FFF2-40B4-BE49-F238E27FC236}">
                <a16:creationId xmlns:a16="http://schemas.microsoft.com/office/drawing/2014/main" id="{5EDBA4AC-43BF-4FA7-83DB-6EAD7EEAF03C}"/>
              </a:ext>
            </a:extLst>
          </p:cNvPr>
          <p:cNvSpPr>
            <a:spLocks noGrp="1"/>
          </p:cNvSpPr>
          <p:nvPr>
            <p:ph type="body" idx="1"/>
          </p:nvPr>
        </p:nvSpPr>
        <p:spPr>
          <a:xfrm>
            <a:off x="248653" y="1536703"/>
            <a:ext cx="10985587" cy="4559297"/>
          </a:xfrm>
          <a:solidFill>
            <a:schemeClr val="accent1"/>
          </a:solidFill>
        </p:spPr>
        <p:txBody>
          <a:bodyPr/>
          <a:lstStyle/>
          <a:p>
            <a:pPr marL="101598" indent="0">
              <a:buNone/>
            </a:pPr>
            <a:r>
              <a:rPr lang="en-US" dirty="0"/>
              <a:t>Manufacturing Network Design</a:t>
            </a:r>
          </a:p>
          <a:p>
            <a:r>
              <a:rPr lang="en-US" sz="2000" dirty="0"/>
              <a:t>Where should we build a plant?</a:t>
            </a:r>
          </a:p>
          <a:p>
            <a:r>
              <a:rPr lang="en-US" sz="2000" dirty="0"/>
              <a:t>What products should produce at each plant?</a:t>
            </a:r>
          </a:p>
          <a:p>
            <a:r>
              <a:rPr lang="en-US" sz="2000" dirty="0"/>
              <a:t>What should our manufacturing capacity be by product, and by plant?</a:t>
            </a:r>
          </a:p>
          <a:p>
            <a:endParaRPr lang="en-US" sz="2000" dirty="0"/>
          </a:p>
          <a:p>
            <a:pPr marL="101598" indent="0">
              <a:buNone/>
            </a:pPr>
            <a:r>
              <a:rPr lang="en-US" dirty="0"/>
              <a:t>Distribution Center Network Design</a:t>
            </a:r>
          </a:p>
          <a:p>
            <a:r>
              <a:rPr lang="en-US" sz="2000" dirty="0"/>
              <a:t>Where should we open Distribution Centers?</a:t>
            </a:r>
          </a:p>
          <a:p>
            <a:r>
              <a:rPr lang="en-US" sz="2000" dirty="0"/>
              <a:t>What products and quantity (inventory) should we hold at each Distribution Center?</a:t>
            </a:r>
          </a:p>
          <a:p>
            <a:r>
              <a:rPr lang="en-US" sz="2000" dirty="0"/>
              <a:t>What should our Distribution Center capacity be?</a:t>
            </a:r>
          </a:p>
          <a:p>
            <a:r>
              <a:rPr lang="en-US" sz="2000" dirty="0"/>
              <a:t>What customers should be serviced by (“aligned to”) each Distribution Center?</a:t>
            </a:r>
          </a:p>
          <a:p>
            <a:endParaRPr lang="en-US" dirty="0"/>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0"/>
            <a:ext cx="1828800" cy="796528"/>
          </a:xfrm>
          <a:prstGeom prst="rect">
            <a:avLst/>
          </a:prstGeom>
        </p:spPr>
      </p:pic>
    </p:spTree>
    <p:extLst>
      <p:ext uri="{BB962C8B-B14F-4D97-AF65-F5344CB8AC3E}">
        <p14:creationId xmlns:p14="http://schemas.microsoft.com/office/powerpoint/2010/main" val="81958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534999"/>
            <a:ext cx="10392022" cy="1149421"/>
          </a:xfrm>
        </p:spPr>
        <p:txBody>
          <a:bodyPr/>
          <a:lstStyle/>
          <a:p>
            <a:r>
              <a:rPr lang="en-US" sz="4800" dirty="0"/>
              <a:t>Two-Echelon Distribution Center Network Design</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0"/>
            <a:ext cx="1828800" cy="796528"/>
          </a:xfrm>
          <a:prstGeom prst="rect">
            <a:avLst/>
          </a:prstGeom>
        </p:spPr>
      </p:pic>
      <p:pic>
        <p:nvPicPr>
          <p:cNvPr id="9" name="Picture 8">
            <a:extLst>
              <a:ext uri="{FF2B5EF4-FFF2-40B4-BE49-F238E27FC236}">
                <a16:creationId xmlns:a16="http://schemas.microsoft.com/office/drawing/2014/main" id="{CE6DABC1-7D6D-4C69-962C-1867F5F46AB0}"/>
              </a:ext>
            </a:extLst>
          </p:cNvPr>
          <p:cNvPicPr>
            <a:picLocks noChangeAspect="1"/>
          </p:cNvPicPr>
          <p:nvPr/>
        </p:nvPicPr>
        <p:blipFill>
          <a:blip r:embed="rId3"/>
          <a:stretch>
            <a:fillRect/>
          </a:stretch>
        </p:blipFill>
        <p:spPr>
          <a:xfrm>
            <a:off x="1304480" y="1588167"/>
            <a:ext cx="9583040" cy="5173580"/>
          </a:xfrm>
          <a:prstGeom prst="rect">
            <a:avLst/>
          </a:prstGeom>
        </p:spPr>
      </p:pic>
    </p:spTree>
    <p:extLst>
      <p:ext uri="{BB962C8B-B14F-4D97-AF65-F5344CB8AC3E}">
        <p14:creationId xmlns:p14="http://schemas.microsoft.com/office/powerpoint/2010/main" val="2361192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534999"/>
            <a:ext cx="10392022" cy="1149421"/>
          </a:xfrm>
        </p:spPr>
        <p:txBody>
          <a:bodyPr/>
          <a:lstStyle/>
          <a:p>
            <a:r>
              <a:rPr lang="en-US" sz="4800" dirty="0"/>
              <a:t>Two-Echelon Distribution Center Network Design</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0"/>
            <a:ext cx="1828800" cy="796528"/>
          </a:xfrm>
          <a:prstGeom prst="rect">
            <a:avLst/>
          </a:prstGeom>
        </p:spPr>
      </p:pic>
      <p:pic>
        <p:nvPicPr>
          <p:cNvPr id="9" name="Picture 8">
            <a:extLst>
              <a:ext uri="{FF2B5EF4-FFF2-40B4-BE49-F238E27FC236}">
                <a16:creationId xmlns:a16="http://schemas.microsoft.com/office/drawing/2014/main" id="{CE6DABC1-7D6D-4C69-962C-1867F5F46AB0}"/>
              </a:ext>
            </a:extLst>
          </p:cNvPr>
          <p:cNvPicPr>
            <a:picLocks noChangeAspect="1"/>
          </p:cNvPicPr>
          <p:nvPr/>
        </p:nvPicPr>
        <p:blipFill>
          <a:blip r:embed="rId3"/>
          <a:stretch>
            <a:fillRect/>
          </a:stretch>
        </p:blipFill>
        <p:spPr>
          <a:xfrm>
            <a:off x="1304480" y="1588167"/>
            <a:ext cx="9583040" cy="5173580"/>
          </a:xfrm>
          <a:prstGeom prst="rect">
            <a:avLst/>
          </a:prstGeom>
        </p:spPr>
      </p:pic>
      <p:grpSp>
        <p:nvGrpSpPr>
          <p:cNvPr id="7" name="Group 6">
            <a:extLst>
              <a:ext uri="{FF2B5EF4-FFF2-40B4-BE49-F238E27FC236}">
                <a16:creationId xmlns:a16="http://schemas.microsoft.com/office/drawing/2014/main" id="{2C43E52C-11D0-4531-9ABA-94E36519F807}"/>
              </a:ext>
            </a:extLst>
          </p:cNvPr>
          <p:cNvGrpSpPr/>
          <p:nvPr/>
        </p:nvGrpSpPr>
        <p:grpSpPr>
          <a:xfrm>
            <a:off x="1693055" y="1747397"/>
            <a:ext cx="1483281" cy="728662"/>
            <a:chOff x="1693055" y="1747397"/>
            <a:chExt cx="1483281" cy="728662"/>
          </a:xfrm>
        </p:grpSpPr>
        <p:pic>
          <p:nvPicPr>
            <p:cNvPr id="1026" name="Picture 2" descr="Warehouse clipart">
              <a:extLst>
                <a:ext uri="{FF2B5EF4-FFF2-40B4-BE49-F238E27FC236}">
                  <a16:creationId xmlns:a16="http://schemas.microsoft.com/office/drawing/2014/main" id="{0C4FAAAD-479A-4DF9-B693-F50C609F2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055" y="1747397"/>
              <a:ext cx="1483281" cy="7286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A48D951-7BF4-460C-8C34-D3E79D50BDA5}"/>
                </a:ext>
              </a:extLst>
            </p:cNvPr>
            <p:cNvPicPr>
              <a:picLocks noChangeAspect="1"/>
            </p:cNvPicPr>
            <p:nvPr/>
          </p:nvPicPr>
          <p:blipFill>
            <a:blip r:embed="rId5"/>
            <a:stretch>
              <a:fillRect/>
            </a:stretch>
          </p:blipFill>
          <p:spPr>
            <a:xfrm>
              <a:off x="1778309" y="1853049"/>
              <a:ext cx="360303" cy="517358"/>
            </a:xfrm>
            <a:prstGeom prst="rect">
              <a:avLst/>
            </a:prstGeom>
          </p:spPr>
        </p:pic>
      </p:grpSp>
      <p:grpSp>
        <p:nvGrpSpPr>
          <p:cNvPr id="10" name="Group 9">
            <a:extLst>
              <a:ext uri="{FF2B5EF4-FFF2-40B4-BE49-F238E27FC236}">
                <a16:creationId xmlns:a16="http://schemas.microsoft.com/office/drawing/2014/main" id="{53F07103-F272-4112-ACFA-1C4B8517EB58}"/>
              </a:ext>
            </a:extLst>
          </p:cNvPr>
          <p:cNvGrpSpPr/>
          <p:nvPr/>
        </p:nvGrpSpPr>
        <p:grpSpPr>
          <a:xfrm>
            <a:off x="2328837" y="3695884"/>
            <a:ext cx="1483281" cy="728662"/>
            <a:chOff x="1693055" y="1747397"/>
            <a:chExt cx="1483281" cy="728662"/>
          </a:xfrm>
        </p:grpSpPr>
        <p:pic>
          <p:nvPicPr>
            <p:cNvPr id="11" name="Picture 2" descr="Warehouse clipart">
              <a:extLst>
                <a:ext uri="{FF2B5EF4-FFF2-40B4-BE49-F238E27FC236}">
                  <a16:creationId xmlns:a16="http://schemas.microsoft.com/office/drawing/2014/main" id="{2FC01FE6-6748-4F4D-9793-9710D16E26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055" y="1747397"/>
              <a:ext cx="1483281" cy="7286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EE7443-FFA8-49F9-9DFF-2A1F8E0146D8}"/>
                </a:ext>
              </a:extLst>
            </p:cNvPr>
            <p:cNvPicPr>
              <a:picLocks noChangeAspect="1"/>
            </p:cNvPicPr>
            <p:nvPr/>
          </p:nvPicPr>
          <p:blipFill>
            <a:blip r:embed="rId5"/>
            <a:stretch>
              <a:fillRect/>
            </a:stretch>
          </p:blipFill>
          <p:spPr>
            <a:xfrm>
              <a:off x="1778309" y="1853049"/>
              <a:ext cx="360303" cy="517358"/>
            </a:xfrm>
            <a:prstGeom prst="rect">
              <a:avLst/>
            </a:prstGeom>
          </p:spPr>
        </p:pic>
      </p:grpSp>
      <p:grpSp>
        <p:nvGrpSpPr>
          <p:cNvPr id="13" name="Group 12">
            <a:extLst>
              <a:ext uri="{FF2B5EF4-FFF2-40B4-BE49-F238E27FC236}">
                <a16:creationId xmlns:a16="http://schemas.microsoft.com/office/drawing/2014/main" id="{BDBEADE0-739E-47B4-8C09-E5B272E03654}"/>
              </a:ext>
            </a:extLst>
          </p:cNvPr>
          <p:cNvGrpSpPr/>
          <p:nvPr/>
        </p:nvGrpSpPr>
        <p:grpSpPr>
          <a:xfrm>
            <a:off x="4554941" y="3331553"/>
            <a:ext cx="1483281" cy="728662"/>
            <a:chOff x="1693055" y="1747397"/>
            <a:chExt cx="1483281" cy="728662"/>
          </a:xfrm>
        </p:grpSpPr>
        <p:pic>
          <p:nvPicPr>
            <p:cNvPr id="14" name="Picture 2" descr="Warehouse clipart">
              <a:extLst>
                <a:ext uri="{FF2B5EF4-FFF2-40B4-BE49-F238E27FC236}">
                  <a16:creationId xmlns:a16="http://schemas.microsoft.com/office/drawing/2014/main" id="{0A4DDAFB-E890-4BF7-B41B-0EBB0409A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055" y="1747397"/>
              <a:ext cx="1483281" cy="7286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F10098B-2B3A-4F7A-B6F6-2EF9089DC5E5}"/>
                </a:ext>
              </a:extLst>
            </p:cNvPr>
            <p:cNvPicPr>
              <a:picLocks noChangeAspect="1"/>
            </p:cNvPicPr>
            <p:nvPr/>
          </p:nvPicPr>
          <p:blipFill>
            <a:blip r:embed="rId5"/>
            <a:stretch>
              <a:fillRect/>
            </a:stretch>
          </p:blipFill>
          <p:spPr>
            <a:xfrm>
              <a:off x="1778309" y="1853049"/>
              <a:ext cx="360303" cy="517358"/>
            </a:xfrm>
            <a:prstGeom prst="rect">
              <a:avLst/>
            </a:prstGeom>
          </p:spPr>
        </p:pic>
      </p:grpSp>
      <p:grpSp>
        <p:nvGrpSpPr>
          <p:cNvPr id="16" name="Group 15">
            <a:extLst>
              <a:ext uri="{FF2B5EF4-FFF2-40B4-BE49-F238E27FC236}">
                <a16:creationId xmlns:a16="http://schemas.microsoft.com/office/drawing/2014/main" id="{559D0679-4C5B-4757-AD32-8CC968C3B7C8}"/>
              </a:ext>
            </a:extLst>
          </p:cNvPr>
          <p:cNvGrpSpPr/>
          <p:nvPr/>
        </p:nvGrpSpPr>
        <p:grpSpPr>
          <a:xfrm>
            <a:off x="2229604" y="5450677"/>
            <a:ext cx="1483281" cy="728662"/>
            <a:chOff x="1693055" y="1747397"/>
            <a:chExt cx="1483281" cy="728662"/>
          </a:xfrm>
        </p:grpSpPr>
        <p:pic>
          <p:nvPicPr>
            <p:cNvPr id="17" name="Picture 2" descr="Warehouse clipart">
              <a:extLst>
                <a:ext uri="{FF2B5EF4-FFF2-40B4-BE49-F238E27FC236}">
                  <a16:creationId xmlns:a16="http://schemas.microsoft.com/office/drawing/2014/main" id="{8BCBA1B1-ECD1-45E5-BE6F-201F8BBB1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055" y="1747397"/>
              <a:ext cx="1483281" cy="7286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C04F49B-D2A6-472A-BAA9-45FC6EEB9506}"/>
                </a:ext>
              </a:extLst>
            </p:cNvPr>
            <p:cNvPicPr>
              <a:picLocks noChangeAspect="1"/>
            </p:cNvPicPr>
            <p:nvPr/>
          </p:nvPicPr>
          <p:blipFill>
            <a:blip r:embed="rId5"/>
            <a:stretch>
              <a:fillRect/>
            </a:stretch>
          </p:blipFill>
          <p:spPr>
            <a:xfrm>
              <a:off x="1778309" y="1853049"/>
              <a:ext cx="360303" cy="517358"/>
            </a:xfrm>
            <a:prstGeom prst="rect">
              <a:avLst/>
            </a:prstGeom>
          </p:spPr>
        </p:pic>
      </p:grpSp>
      <p:grpSp>
        <p:nvGrpSpPr>
          <p:cNvPr id="19" name="Group 18">
            <a:extLst>
              <a:ext uri="{FF2B5EF4-FFF2-40B4-BE49-F238E27FC236}">
                <a16:creationId xmlns:a16="http://schemas.microsoft.com/office/drawing/2014/main" id="{B7E891BB-F606-4C31-B58B-7D53C62606ED}"/>
              </a:ext>
            </a:extLst>
          </p:cNvPr>
          <p:cNvGrpSpPr/>
          <p:nvPr/>
        </p:nvGrpSpPr>
        <p:grpSpPr>
          <a:xfrm>
            <a:off x="8954672" y="2606529"/>
            <a:ext cx="1483281" cy="728662"/>
            <a:chOff x="1693055" y="1747397"/>
            <a:chExt cx="1483281" cy="728662"/>
          </a:xfrm>
        </p:grpSpPr>
        <p:pic>
          <p:nvPicPr>
            <p:cNvPr id="20" name="Picture 2" descr="Warehouse clipart">
              <a:extLst>
                <a:ext uri="{FF2B5EF4-FFF2-40B4-BE49-F238E27FC236}">
                  <a16:creationId xmlns:a16="http://schemas.microsoft.com/office/drawing/2014/main" id="{4C37FFA5-A78C-42E3-958F-3D2F7A797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055" y="1747397"/>
              <a:ext cx="1483281" cy="7286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C947E5B2-C60A-4C96-9D16-13F42A0DD4ED}"/>
                </a:ext>
              </a:extLst>
            </p:cNvPr>
            <p:cNvPicPr>
              <a:picLocks noChangeAspect="1"/>
            </p:cNvPicPr>
            <p:nvPr/>
          </p:nvPicPr>
          <p:blipFill>
            <a:blip r:embed="rId5"/>
            <a:stretch>
              <a:fillRect/>
            </a:stretch>
          </p:blipFill>
          <p:spPr>
            <a:xfrm>
              <a:off x="1778309" y="1853049"/>
              <a:ext cx="360303" cy="517358"/>
            </a:xfrm>
            <a:prstGeom prst="rect">
              <a:avLst/>
            </a:prstGeom>
          </p:spPr>
        </p:pic>
      </p:grpSp>
      <p:grpSp>
        <p:nvGrpSpPr>
          <p:cNvPr id="22" name="Group 21">
            <a:extLst>
              <a:ext uri="{FF2B5EF4-FFF2-40B4-BE49-F238E27FC236}">
                <a16:creationId xmlns:a16="http://schemas.microsoft.com/office/drawing/2014/main" id="{48936ADA-8E38-4B1C-91CD-0768EC0DA5F0}"/>
              </a:ext>
            </a:extLst>
          </p:cNvPr>
          <p:cNvGrpSpPr/>
          <p:nvPr/>
        </p:nvGrpSpPr>
        <p:grpSpPr>
          <a:xfrm>
            <a:off x="6639508" y="2478250"/>
            <a:ext cx="1483281" cy="728662"/>
            <a:chOff x="1693055" y="1747397"/>
            <a:chExt cx="1483281" cy="728662"/>
          </a:xfrm>
        </p:grpSpPr>
        <p:pic>
          <p:nvPicPr>
            <p:cNvPr id="23" name="Picture 2" descr="Warehouse clipart">
              <a:extLst>
                <a:ext uri="{FF2B5EF4-FFF2-40B4-BE49-F238E27FC236}">
                  <a16:creationId xmlns:a16="http://schemas.microsoft.com/office/drawing/2014/main" id="{30FC0546-4728-4B90-9458-DB240C8C4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055" y="1747397"/>
              <a:ext cx="1483281" cy="7286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22F4EAE-CF36-481D-A593-2FD2367F58AF}"/>
                </a:ext>
              </a:extLst>
            </p:cNvPr>
            <p:cNvPicPr>
              <a:picLocks noChangeAspect="1"/>
            </p:cNvPicPr>
            <p:nvPr/>
          </p:nvPicPr>
          <p:blipFill>
            <a:blip r:embed="rId5"/>
            <a:stretch>
              <a:fillRect/>
            </a:stretch>
          </p:blipFill>
          <p:spPr>
            <a:xfrm>
              <a:off x="1778309" y="1853049"/>
              <a:ext cx="360303" cy="517358"/>
            </a:xfrm>
            <a:prstGeom prst="rect">
              <a:avLst/>
            </a:prstGeom>
          </p:spPr>
        </p:pic>
      </p:grpSp>
      <p:grpSp>
        <p:nvGrpSpPr>
          <p:cNvPr id="25" name="Group 24">
            <a:extLst>
              <a:ext uri="{FF2B5EF4-FFF2-40B4-BE49-F238E27FC236}">
                <a16:creationId xmlns:a16="http://schemas.microsoft.com/office/drawing/2014/main" id="{10827FA8-75F8-4FEC-BAE9-2C60ED6C0676}"/>
              </a:ext>
            </a:extLst>
          </p:cNvPr>
          <p:cNvGrpSpPr/>
          <p:nvPr/>
        </p:nvGrpSpPr>
        <p:grpSpPr>
          <a:xfrm>
            <a:off x="7604571" y="5372913"/>
            <a:ext cx="1483281" cy="728662"/>
            <a:chOff x="1693055" y="1747397"/>
            <a:chExt cx="1483281" cy="728662"/>
          </a:xfrm>
        </p:grpSpPr>
        <p:pic>
          <p:nvPicPr>
            <p:cNvPr id="26" name="Picture 2" descr="Warehouse clipart">
              <a:extLst>
                <a:ext uri="{FF2B5EF4-FFF2-40B4-BE49-F238E27FC236}">
                  <a16:creationId xmlns:a16="http://schemas.microsoft.com/office/drawing/2014/main" id="{79A88303-37CE-41EF-887D-FCC7F3431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055" y="1747397"/>
              <a:ext cx="1483281" cy="72866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ADC0CF07-0F71-487D-B967-D151487C58C9}"/>
                </a:ext>
              </a:extLst>
            </p:cNvPr>
            <p:cNvPicPr>
              <a:picLocks noChangeAspect="1"/>
            </p:cNvPicPr>
            <p:nvPr/>
          </p:nvPicPr>
          <p:blipFill>
            <a:blip r:embed="rId5"/>
            <a:stretch>
              <a:fillRect/>
            </a:stretch>
          </p:blipFill>
          <p:spPr>
            <a:xfrm>
              <a:off x="1778309" y="1853049"/>
              <a:ext cx="360303" cy="517358"/>
            </a:xfrm>
            <a:prstGeom prst="rect">
              <a:avLst/>
            </a:prstGeom>
          </p:spPr>
        </p:pic>
      </p:grpSp>
      <p:grpSp>
        <p:nvGrpSpPr>
          <p:cNvPr id="28" name="Group 27">
            <a:extLst>
              <a:ext uri="{FF2B5EF4-FFF2-40B4-BE49-F238E27FC236}">
                <a16:creationId xmlns:a16="http://schemas.microsoft.com/office/drawing/2014/main" id="{8FA9E022-9D0E-4A9B-99FA-62F856332EBF}"/>
              </a:ext>
            </a:extLst>
          </p:cNvPr>
          <p:cNvGrpSpPr/>
          <p:nvPr/>
        </p:nvGrpSpPr>
        <p:grpSpPr>
          <a:xfrm>
            <a:off x="7471391" y="3858752"/>
            <a:ext cx="1483281" cy="728662"/>
            <a:chOff x="1693055" y="1747397"/>
            <a:chExt cx="1483281" cy="728662"/>
          </a:xfrm>
        </p:grpSpPr>
        <p:pic>
          <p:nvPicPr>
            <p:cNvPr id="29" name="Picture 2" descr="Warehouse clipart">
              <a:extLst>
                <a:ext uri="{FF2B5EF4-FFF2-40B4-BE49-F238E27FC236}">
                  <a16:creationId xmlns:a16="http://schemas.microsoft.com/office/drawing/2014/main" id="{F856CE7F-B2D6-4EDA-8DC0-F18E98EAB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055" y="1747397"/>
              <a:ext cx="1483281" cy="7286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6A248008-2904-45A3-8736-73A754354967}"/>
                </a:ext>
              </a:extLst>
            </p:cNvPr>
            <p:cNvPicPr>
              <a:picLocks noChangeAspect="1"/>
            </p:cNvPicPr>
            <p:nvPr/>
          </p:nvPicPr>
          <p:blipFill>
            <a:blip r:embed="rId5"/>
            <a:stretch>
              <a:fillRect/>
            </a:stretch>
          </p:blipFill>
          <p:spPr>
            <a:xfrm>
              <a:off x="1778309" y="1853049"/>
              <a:ext cx="360303" cy="517358"/>
            </a:xfrm>
            <a:prstGeom prst="rect">
              <a:avLst/>
            </a:prstGeom>
          </p:spPr>
        </p:pic>
      </p:grpSp>
    </p:spTree>
    <p:extLst>
      <p:ext uri="{BB962C8B-B14F-4D97-AF65-F5344CB8AC3E}">
        <p14:creationId xmlns:p14="http://schemas.microsoft.com/office/powerpoint/2010/main" val="1273779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Vacation Flights &amp; Constraints</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3"/>
          <a:stretch>
            <a:fillRect/>
          </a:stretch>
        </p:blipFill>
        <p:spPr>
          <a:xfrm>
            <a:off x="10363200" y="0"/>
            <a:ext cx="1828800" cy="796528"/>
          </a:xfrm>
          <a:prstGeom prst="rect">
            <a:avLst/>
          </a:prstGeom>
        </p:spPr>
      </p:pic>
      <p:sp>
        <p:nvSpPr>
          <p:cNvPr id="7" name="Text Placeholder 6">
            <a:extLst>
              <a:ext uri="{FF2B5EF4-FFF2-40B4-BE49-F238E27FC236}">
                <a16:creationId xmlns:a16="http://schemas.microsoft.com/office/drawing/2014/main" id="{253B2842-5AF8-47E1-92F8-358C3DEC5D1B}"/>
              </a:ext>
            </a:extLst>
          </p:cNvPr>
          <p:cNvSpPr>
            <a:spLocks noGrp="1"/>
          </p:cNvSpPr>
          <p:nvPr>
            <p:ph type="body" idx="1"/>
          </p:nvPr>
        </p:nvSpPr>
        <p:spPr>
          <a:xfrm>
            <a:off x="222422" y="1175008"/>
            <a:ext cx="11673016" cy="4327434"/>
          </a:xfrm>
          <a:solidFill>
            <a:schemeClr val="accent1"/>
          </a:solidFill>
        </p:spPr>
        <p:txBody>
          <a:bodyPr/>
          <a:lstStyle/>
          <a:p>
            <a:r>
              <a:rPr lang="en-US" sz="2000" b="1" dirty="0"/>
              <a:t>$250 Lowest-Cost Flight</a:t>
            </a:r>
            <a:r>
              <a:rPr lang="en-US" sz="2000" dirty="0"/>
              <a:t>: Depart at 6am Tuesday, 5 hour layover, 2 hour drive to hotel.</a:t>
            </a:r>
          </a:p>
          <a:p>
            <a:pPr lvl="1"/>
            <a:r>
              <a:rPr lang="en-US" sz="2000" b="1" dirty="0">
                <a:solidFill>
                  <a:srgbClr val="FFFF00"/>
                </a:solidFill>
              </a:rPr>
              <a:t>No way I’m leaving before noon on Tuesday…</a:t>
            </a:r>
          </a:p>
          <a:p>
            <a:r>
              <a:rPr lang="en-US" sz="2000" b="1" dirty="0"/>
              <a:t>$350 Lowest-Cost Flight: </a:t>
            </a:r>
            <a:r>
              <a:rPr lang="en-US" sz="2000" dirty="0"/>
              <a:t>Depart at 10am Thursday, 2 hour layover, 2 hour drive to hotel.</a:t>
            </a:r>
          </a:p>
          <a:p>
            <a:pPr lvl="1"/>
            <a:r>
              <a:rPr lang="en-US" sz="2000" b="1" dirty="0">
                <a:solidFill>
                  <a:srgbClr val="FFFF00"/>
                </a:solidFill>
              </a:rPr>
              <a:t>Wow, I really don’t want to drive that far to the hotel…</a:t>
            </a:r>
          </a:p>
          <a:p>
            <a:r>
              <a:rPr lang="en-US" sz="2000" b="1" dirty="0"/>
              <a:t>$500 Lowest-Cost Flight: </a:t>
            </a:r>
            <a:r>
              <a:rPr lang="en-US" sz="2000" dirty="0"/>
              <a:t>Depart at 5pm Friday, direct flight, airport shuttle to the hotel.</a:t>
            </a:r>
          </a:p>
          <a:p>
            <a:endParaRPr lang="en-US" sz="2000" dirty="0"/>
          </a:p>
          <a:p>
            <a:pPr marL="101598" indent="0">
              <a:buNone/>
            </a:pPr>
            <a:r>
              <a:rPr lang="en-US" sz="2000" b="1" i="1" dirty="0"/>
              <a:t>As your flight requirements (constraints) become stricter, the cost goes up: there are fewer choices, so the lowest cost choice can only get more expensive. </a:t>
            </a:r>
            <a:endParaRPr lang="en-US" sz="2000" dirty="0"/>
          </a:p>
          <a:p>
            <a:pPr marL="101598" indent="0">
              <a:buNone/>
            </a:pPr>
            <a:endParaRPr lang="en-US" sz="2000" b="1" i="1" dirty="0"/>
          </a:p>
          <a:p>
            <a:pPr marL="101598" indent="0">
              <a:buNone/>
            </a:pPr>
            <a:r>
              <a:rPr lang="en-US" sz="2000" b="1" i="1" dirty="0"/>
              <a:t>In designing your supply chain,  the tighter the constraints, the higher the total cost becomes.  Supply Chain Design is partly an art around understanding the tradeoffs between constraints and expense.</a:t>
            </a:r>
          </a:p>
        </p:txBody>
      </p:sp>
    </p:spTree>
    <p:extLst>
      <p:ext uri="{BB962C8B-B14F-4D97-AF65-F5344CB8AC3E}">
        <p14:creationId xmlns:p14="http://schemas.microsoft.com/office/powerpoint/2010/main" val="1048286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534999"/>
            <a:ext cx="10392022" cy="1149421"/>
          </a:xfrm>
        </p:spPr>
        <p:txBody>
          <a:bodyPr/>
          <a:lstStyle/>
          <a:p>
            <a:r>
              <a:rPr lang="en-US" sz="5400" dirty="0"/>
              <a:t>How Can Analytics Be Used in Supply Chain Management?</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6061472"/>
            <a:ext cx="1828800" cy="796528"/>
          </a:xfrm>
          <a:prstGeom prst="rect">
            <a:avLst/>
          </a:prstGeom>
        </p:spPr>
      </p:pic>
      <p:sp>
        <p:nvSpPr>
          <p:cNvPr id="2" name="Rectangle: Rounded Corners 1">
            <a:extLst>
              <a:ext uri="{FF2B5EF4-FFF2-40B4-BE49-F238E27FC236}">
                <a16:creationId xmlns:a16="http://schemas.microsoft.com/office/drawing/2014/main" id="{CE071635-845D-4446-BAC5-53779A2F6061}"/>
              </a:ext>
            </a:extLst>
          </p:cNvPr>
          <p:cNvSpPr/>
          <p:nvPr/>
        </p:nvSpPr>
        <p:spPr>
          <a:xfrm>
            <a:off x="0" y="5867297"/>
            <a:ext cx="10218821" cy="99070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Open-Source Technologies Are Changing the Game Across the Spectrum of Supply Chain Management Activities</a:t>
            </a:r>
          </a:p>
        </p:txBody>
      </p:sp>
      <p:pic>
        <p:nvPicPr>
          <p:cNvPr id="7" name="Picture 6">
            <a:extLst>
              <a:ext uri="{FF2B5EF4-FFF2-40B4-BE49-F238E27FC236}">
                <a16:creationId xmlns:a16="http://schemas.microsoft.com/office/drawing/2014/main" id="{DA2BE307-766A-4D01-A57A-1A55CB63AE1C}"/>
              </a:ext>
            </a:extLst>
          </p:cNvPr>
          <p:cNvPicPr>
            <a:picLocks noChangeAspect="1"/>
          </p:cNvPicPr>
          <p:nvPr/>
        </p:nvPicPr>
        <p:blipFill>
          <a:blip r:embed="rId3"/>
          <a:stretch>
            <a:fillRect/>
          </a:stretch>
        </p:blipFill>
        <p:spPr>
          <a:xfrm>
            <a:off x="1853514" y="1684420"/>
            <a:ext cx="7282248" cy="4099635"/>
          </a:xfrm>
          <a:prstGeom prst="rect">
            <a:avLst/>
          </a:prstGeom>
        </p:spPr>
      </p:pic>
      <p:sp>
        <p:nvSpPr>
          <p:cNvPr id="10" name="Rectangle: Rounded Corners 9">
            <a:extLst>
              <a:ext uri="{FF2B5EF4-FFF2-40B4-BE49-F238E27FC236}">
                <a16:creationId xmlns:a16="http://schemas.microsoft.com/office/drawing/2014/main" id="{494C2044-8FA1-4ADC-98EC-E22E09ED7747}"/>
              </a:ext>
            </a:extLst>
          </p:cNvPr>
          <p:cNvSpPr/>
          <p:nvPr/>
        </p:nvSpPr>
        <p:spPr>
          <a:xfrm>
            <a:off x="8756822" y="5099222"/>
            <a:ext cx="3082252" cy="4942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 &amp; Diagnostic Analytics</a:t>
            </a:r>
          </a:p>
        </p:txBody>
      </p:sp>
      <p:sp>
        <p:nvSpPr>
          <p:cNvPr id="11" name="Rectangle: Rounded Corners 10">
            <a:extLst>
              <a:ext uri="{FF2B5EF4-FFF2-40B4-BE49-F238E27FC236}">
                <a16:creationId xmlns:a16="http://schemas.microsoft.com/office/drawing/2014/main" id="{C998371B-28BD-4FC2-9DE3-0D9EC6FE11EC}"/>
              </a:ext>
            </a:extLst>
          </p:cNvPr>
          <p:cNvSpPr/>
          <p:nvPr/>
        </p:nvSpPr>
        <p:spPr>
          <a:xfrm>
            <a:off x="8756822" y="3372287"/>
            <a:ext cx="3149428" cy="78944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Sales Forecasting</a:t>
            </a:r>
          </a:p>
          <a:p>
            <a:pPr algn="ctr"/>
            <a:r>
              <a:rPr lang="en-US" dirty="0">
                <a:solidFill>
                  <a:schemeClr val="tx1"/>
                </a:solidFill>
              </a:rPr>
              <a:t>Cost Input Forecasting</a:t>
            </a:r>
          </a:p>
          <a:p>
            <a:pPr algn="ctr"/>
            <a:r>
              <a:rPr lang="en-US" dirty="0">
                <a:solidFill>
                  <a:schemeClr val="tx1"/>
                </a:solidFill>
              </a:rPr>
              <a:t>Supply Chain Simulations</a:t>
            </a:r>
          </a:p>
        </p:txBody>
      </p:sp>
      <p:sp>
        <p:nvSpPr>
          <p:cNvPr id="12" name="Rectangle: Rounded Corners 11">
            <a:extLst>
              <a:ext uri="{FF2B5EF4-FFF2-40B4-BE49-F238E27FC236}">
                <a16:creationId xmlns:a16="http://schemas.microsoft.com/office/drawing/2014/main" id="{A225A69F-5DFE-4CD0-82BA-863B7ADB5371}"/>
              </a:ext>
            </a:extLst>
          </p:cNvPr>
          <p:cNvSpPr/>
          <p:nvPr/>
        </p:nvSpPr>
        <p:spPr>
          <a:xfrm>
            <a:off x="8756822" y="1945949"/>
            <a:ext cx="3082252" cy="88789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Supply Chain Network Design</a:t>
            </a:r>
          </a:p>
          <a:p>
            <a:pPr algn="ctr"/>
            <a:r>
              <a:rPr lang="en-US" dirty="0">
                <a:solidFill>
                  <a:schemeClr val="tx1"/>
                </a:solidFill>
              </a:rPr>
              <a:t>Inventory Optimization</a:t>
            </a:r>
          </a:p>
          <a:p>
            <a:pPr algn="ctr"/>
            <a:r>
              <a:rPr lang="en-US" dirty="0">
                <a:solidFill>
                  <a:schemeClr val="tx1"/>
                </a:solidFill>
              </a:rPr>
              <a:t>Manufacturing Optimization</a:t>
            </a:r>
          </a:p>
          <a:p>
            <a:pPr algn="ctr"/>
            <a:r>
              <a:rPr lang="en-US" dirty="0">
                <a:solidFill>
                  <a:schemeClr val="tx1"/>
                </a:solidFill>
              </a:rPr>
              <a:t>Supply Chain Simulation</a:t>
            </a:r>
          </a:p>
        </p:txBody>
      </p:sp>
    </p:spTree>
    <p:extLst>
      <p:ext uri="{BB962C8B-B14F-4D97-AF65-F5344CB8AC3E}">
        <p14:creationId xmlns:p14="http://schemas.microsoft.com/office/powerpoint/2010/main" val="1003607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534999"/>
            <a:ext cx="10392022" cy="1149421"/>
          </a:xfrm>
        </p:spPr>
        <p:txBody>
          <a:bodyPr/>
          <a:lstStyle/>
          <a:p>
            <a:r>
              <a:rPr lang="en-US" sz="4800" dirty="0"/>
              <a:t>What is Supply Chain Network Design?</a:t>
            </a:r>
          </a:p>
        </p:txBody>
      </p:sp>
      <p:sp>
        <p:nvSpPr>
          <p:cNvPr id="5" name="Text Placeholder 4">
            <a:extLst>
              <a:ext uri="{FF2B5EF4-FFF2-40B4-BE49-F238E27FC236}">
                <a16:creationId xmlns:a16="http://schemas.microsoft.com/office/drawing/2014/main" id="{5EDBA4AC-43BF-4FA7-83DB-6EAD7EEAF03C}"/>
              </a:ext>
            </a:extLst>
          </p:cNvPr>
          <p:cNvSpPr>
            <a:spLocks noGrp="1"/>
          </p:cNvSpPr>
          <p:nvPr>
            <p:ph type="body" idx="1"/>
          </p:nvPr>
        </p:nvSpPr>
        <p:spPr>
          <a:xfrm>
            <a:off x="603206" y="1508129"/>
            <a:ext cx="10985587" cy="4264022"/>
          </a:xfrm>
          <a:solidFill>
            <a:schemeClr val="accent1"/>
          </a:solidFill>
        </p:spPr>
        <p:txBody>
          <a:bodyPr/>
          <a:lstStyle/>
          <a:p>
            <a:pPr marL="101598" indent="0">
              <a:buNone/>
            </a:pPr>
            <a:r>
              <a:rPr lang="en-US" dirty="0"/>
              <a:t>Strategic analysis of the locations and activities of the various elements of a firm’s supply chain:</a:t>
            </a:r>
          </a:p>
          <a:p>
            <a:r>
              <a:rPr lang="en-US" sz="2000" dirty="0"/>
              <a:t>Warehouses  for Raw Materials &amp; Semi-Finished Goods</a:t>
            </a:r>
          </a:p>
          <a:p>
            <a:r>
              <a:rPr lang="en-US" sz="2000" dirty="0"/>
              <a:t>Manufacturing Facilities (Plants or Factories)</a:t>
            </a:r>
          </a:p>
          <a:p>
            <a:r>
              <a:rPr lang="en-US" sz="2000" dirty="0"/>
              <a:t>Distribution Centers (Warehouses) for Finished Goods</a:t>
            </a:r>
          </a:p>
          <a:p>
            <a:r>
              <a:rPr lang="en-US" sz="2000" dirty="0"/>
              <a:t>Retail Stores</a:t>
            </a:r>
          </a:p>
          <a:p>
            <a:endParaRPr lang="en-US" dirty="0"/>
          </a:p>
          <a:p>
            <a:pPr marL="101598" indent="0">
              <a:buNone/>
            </a:pPr>
            <a:r>
              <a:rPr lang="en-US" dirty="0"/>
              <a:t>All with the intent to understand the impacts on profitability, cost, service, and other key metrics; and with a goal to minimize or maximize one or two key metrics (usually cost or profitability).</a:t>
            </a:r>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6061472"/>
            <a:ext cx="1828800" cy="796528"/>
          </a:xfrm>
          <a:prstGeom prst="rect">
            <a:avLst/>
          </a:prstGeom>
        </p:spPr>
      </p:pic>
    </p:spTree>
    <p:extLst>
      <p:ext uri="{BB962C8B-B14F-4D97-AF65-F5344CB8AC3E}">
        <p14:creationId xmlns:p14="http://schemas.microsoft.com/office/powerpoint/2010/main" val="1926830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534999"/>
            <a:ext cx="10392022" cy="1149421"/>
          </a:xfrm>
        </p:spPr>
        <p:txBody>
          <a:bodyPr/>
          <a:lstStyle/>
          <a:p>
            <a:r>
              <a:rPr lang="en-US" sz="4800" dirty="0"/>
              <a:t>Distribution Network Design</a:t>
            </a:r>
          </a:p>
        </p:txBody>
      </p:sp>
      <p:sp>
        <p:nvSpPr>
          <p:cNvPr id="5" name="Text Placeholder 4">
            <a:extLst>
              <a:ext uri="{FF2B5EF4-FFF2-40B4-BE49-F238E27FC236}">
                <a16:creationId xmlns:a16="http://schemas.microsoft.com/office/drawing/2014/main" id="{5EDBA4AC-43BF-4FA7-83DB-6EAD7EEAF03C}"/>
              </a:ext>
            </a:extLst>
          </p:cNvPr>
          <p:cNvSpPr>
            <a:spLocks noGrp="1"/>
          </p:cNvSpPr>
          <p:nvPr>
            <p:ph type="body" idx="1"/>
          </p:nvPr>
        </p:nvSpPr>
        <p:spPr>
          <a:xfrm>
            <a:off x="248646" y="1620839"/>
            <a:ext cx="10985587" cy="3616322"/>
          </a:xfrm>
          <a:solidFill>
            <a:schemeClr val="accent1"/>
          </a:solidFill>
        </p:spPr>
        <p:txBody>
          <a:bodyPr/>
          <a:lstStyle/>
          <a:p>
            <a:pPr marL="101598" indent="0">
              <a:buNone/>
            </a:pPr>
            <a:r>
              <a:rPr lang="en-US" dirty="0"/>
              <a:t>Given a customer base of demand (aggregated to a city level):</a:t>
            </a:r>
          </a:p>
          <a:p>
            <a:pPr marL="101598" indent="0">
              <a:buNone/>
            </a:pPr>
            <a:endParaRPr lang="en-US" dirty="0"/>
          </a:p>
          <a:p>
            <a:r>
              <a:rPr lang="en-US" dirty="0"/>
              <a:t>Where should we open Distribution Center(s) to satisfy that demand?</a:t>
            </a:r>
          </a:p>
          <a:p>
            <a:r>
              <a:rPr lang="en-US" dirty="0"/>
              <a:t>How much volume should each Distribution Center contain?</a:t>
            </a:r>
          </a:p>
          <a:p>
            <a:r>
              <a:rPr lang="en-US" dirty="0"/>
              <a:t>What customer should be serviced by (“aligned to”) each Distribution Center?</a:t>
            </a:r>
          </a:p>
          <a:p>
            <a:endParaRPr lang="en-US" dirty="0"/>
          </a:p>
          <a:p>
            <a:r>
              <a:rPr lang="en-US" dirty="0"/>
              <a:t>Two “echelons” of the supply chain: Distribution Centers and Customers</a:t>
            </a:r>
          </a:p>
          <a:p>
            <a:endParaRPr lang="en-US" sz="2800" dirty="0"/>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6061472"/>
            <a:ext cx="1828800" cy="796528"/>
          </a:xfrm>
          <a:prstGeom prst="rect">
            <a:avLst/>
          </a:prstGeom>
        </p:spPr>
      </p:pic>
    </p:spTree>
    <p:extLst>
      <p:ext uri="{BB962C8B-B14F-4D97-AF65-F5344CB8AC3E}">
        <p14:creationId xmlns:p14="http://schemas.microsoft.com/office/powerpoint/2010/main" val="2485839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DE9C16-9312-4BE9-880B-EF7EB46523A0}"/>
              </a:ext>
            </a:extLst>
          </p:cNvPr>
          <p:cNvSpPr>
            <a:spLocks noGrp="1"/>
          </p:cNvSpPr>
          <p:nvPr>
            <p:ph type="title"/>
          </p:nvPr>
        </p:nvSpPr>
        <p:spPr>
          <a:xfrm>
            <a:off x="842211" y="188392"/>
            <a:ext cx="10392022" cy="918516"/>
          </a:xfrm>
        </p:spPr>
        <p:txBody>
          <a:bodyPr/>
          <a:lstStyle/>
          <a:p>
            <a:r>
              <a:rPr lang="en-US" sz="4800" dirty="0"/>
              <a:t>How Do We Do This?</a:t>
            </a:r>
          </a:p>
        </p:txBody>
      </p:sp>
      <p:sp>
        <p:nvSpPr>
          <p:cNvPr id="5" name="Text Placeholder 4">
            <a:extLst>
              <a:ext uri="{FF2B5EF4-FFF2-40B4-BE49-F238E27FC236}">
                <a16:creationId xmlns:a16="http://schemas.microsoft.com/office/drawing/2014/main" id="{5EDBA4AC-43BF-4FA7-83DB-6EAD7EEAF03C}"/>
              </a:ext>
            </a:extLst>
          </p:cNvPr>
          <p:cNvSpPr>
            <a:spLocks noGrp="1"/>
          </p:cNvSpPr>
          <p:nvPr>
            <p:ph type="body" idx="1"/>
          </p:nvPr>
        </p:nvSpPr>
        <p:spPr>
          <a:xfrm>
            <a:off x="95251" y="967212"/>
            <a:ext cx="11138990" cy="5805063"/>
          </a:xfrm>
          <a:solidFill>
            <a:schemeClr val="accent1"/>
          </a:solidFill>
        </p:spPr>
        <p:txBody>
          <a:bodyPr/>
          <a:lstStyle/>
          <a:p>
            <a:pPr marL="101598" indent="0">
              <a:buNone/>
            </a:pPr>
            <a:r>
              <a:rPr lang="en-US" sz="3600" b="1" dirty="0"/>
              <a:t>Optimization modeling</a:t>
            </a:r>
            <a:r>
              <a:rPr lang="en-US" sz="3600" dirty="0"/>
              <a:t> is a mathematical technique that allows a practitioner to optimize a set of interconnected decisions, where the decisions are constrained by real-world limitations.  Optimization solvers take the set of decisions, formulated as a mathematical model, and return the set of decisions that optimizes (minimizes or maximizes) an equation (“objective function”) that includes the decisions as inputs.</a:t>
            </a:r>
          </a:p>
          <a:p>
            <a:pPr marL="101598" indent="0">
              <a:buNone/>
            </a:pPr>
            <a:endParaRPr lang="en-US" sz="3600" b="1" i="1" dirty="0"/>
          </a:p>
          <a:p>
            <a:endParaRPr lang="en-US" sz="3600" dirty="0"/>
          </a:p>
          <a:p>
            <a:endParaRPr lang="en-US" sz="3600" b="1" i="1" dirty="0"/>
          </a:p>
        </p:txBody>
      </p:sp>
      <p:pic>
        <p:nvPicPr>
          <p:cNvPr id="6" name="Picture 5">
            <a:extLst>
              <a:ext uri="{FF2B5EF4-FFF2-40B4-BE49-F238E27FC236}">
                <a16:creationId xmlns:a16="http://schemas.microsoft.com/office/drawing/2014/main" id="{09A269C7-BDFF-4B91-ACCA-604D99430FC3}"/>
              </a:ext>
            </a:extLst>
          </p:cNvPr>
          <p:cNvPicPr>
            <a:picLocks noChangeAspect="1"/>
          </p:cNvPicPr>
          <p:nvPr/>
        </p:nvPicPr>
        <p:blipFill>
          <a:blip r:embed="rId2"/>
          <a:stretch>
            <a:fillRect/>
          </a:stretch>
        </p:blipFill>
        <p:spPr>
          <a:xfrm>
            <a:off x="10363200" y="6061472"/>
            <a:ext cx="1828800" cy="796528"/>
          </a:xfrm>
          <a:prstGeom prst="rect">
            <a:avLst/>
          </a:prstGeom>
        </p:spPr>
      </p:pic>
    </p:spTree>
    <p:extLst>
      <p:ext uri="{BB962C8B-B14F-4D97-AF65-F5344CB8AC3E}">
        <p14:creationId xmlns:p14="http://schemas.microsoft.com/office/powerpoint/2010/main" val="3538706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D725-5C90-92F5-2977-0C2B0CC8E55A}"/>
              </a:ext>
            </a:extLst>
          </p:cNvPr>
          <p:cNvSpPr>
            <a:spLocks noGrp="1"/>
          </p:cNvSpPr>
          <p:nvPr>
            <p:ph type="title"/>
          </p:nvPr>
        </p:nvSpPr>
        <p:spPr>
          <a:xfrm>
            <a:off x="972000" y="0"/>
            <a:ext cx="10248000" cy="1143200"/>
          </a:xfrm>
        </p:spPr>
        <p:txBody>
          <a:bodyPr/>
          <a:lstStyle/>
          <a:p>
            <a:r>
              <a:rPr lang="en-US" sz="4400" dirty="0"/>
              <a:t>Decision Variables</a:t>
            </a:r>
          </a:p>
        </p:txBody>
      </p:sp>
      <p:sp>
        <p:nvSpPr>
          <p:cNvPr id="3" name="Text Placeholder 2">
            <a:extLst>
              <a:ext uri="{FF2B5EF4-FFF2-40B4-BE49-F238E27FC236}">
                <a16:creationId xmlns:a16="http://schemas.microsoft.com/office/drawing/2014/main" id="{7365E6D3-6DE9-58BB-32FA-8F8CAA339774}"/>
              </a:ext>
            </a:extLst>
          </p:cNvPr>
          <p:cNvSpPr>
            <a:spLocks noGrp="1"/>
          </p:cNvSpPr>
          <p:nvPr>
            <p:ph type="body" idx="1"/>
          </p:nvPr>
        </p:nvSpPr>
        <p:spPr>
          <a:xfrm>
            <a:off x="972000" y="1143200"/>
            <a:ext cx="10248000" cy="5321296"/>
          </a:xfrm>
          <a:solidFill>
            <a:schemeClr val="accent1"/>
          </a:solidFill>
        </p:spPr>
        <p:txBody>
          <a:bodyPr/>
          <a:lstStyle/>
          <a:p>
            <a:pPr marL="101598" indent="0">
              <a:buNone/>
            </a:pPr>
            <a:r>
              <a:rPr lang="en-US" dirty="0"/>
              <a:t>A modeler will define </a:t>
            </a:r>
            <a:r>
              <a:rPr lang="en-US" b="1" i="1" dirty="0"/>
              <a:t>decision variables</a:t>
            </a:r>
            <a:r>
              <a:rPr lang="en-US" i="1" dirty="0"/>
              <a:t>, </a:t>
            </a:r>
            <a:r>
              <a:rPr lang="en-US" dirty="0"/>
              <a:t>numbers that either directly represent the decisions they want to make, or facilitate the constraints.</a:t>
            </a:r>
          </a:p>
          <a:p>
            <a:pPr marL="101598" indent="0">
              <a:buNone/>
            </a:pPr>
            <a:endParaRPr lang="en-US" dirty="0"/>
          </a:p>
          <a:p>
            <a:pPr marL="101598" indent="0">
              <a:buNone/>
            </a:pPr>
            <a:r>
              <a:rPr lang="en-US" dirty="0"/>
              <a:t>The optimization model will determine the values of all decision variables that yield the optimal value of the objective function.</a:t>
            </a:r>
          </a:p>
          <a:p>
            <a:pPr marL="101598" indent="0">
              <a:buNone/>
            </a:pPr>
            <a:endParaRPr lang="en-US" dirty="0"/>
          </a:p>
          <a:p>
            <a:pPr marL="101598" indent="0">
              <a:buNone/>
            </a:pPr>
            <a:r>
              <a:rPr lang="en-US" dirty="0"/>
              <a:t>Decision variables can be three main types:</a:t>
            </a:r>
          </a:p>
          <a:p>
            <a:r>
              <a:rPr lang="en-US" b="1" dirty="0"/>
              <a:t>Continuous</a:t>
            </a:r>
            <a:r>
              <a:rPr lang="en-US" dirty="0"/>
              <a:t>: any real value, possibly within user-defined upper or lower bounds</a:t>
            </a:r>
          </a:p>
          <a:p>
            <a:r>
              <a:rPr lang="en-US" b="1" dirty="0"/>
              <a:t>Integer: </a:t>
            </a:r>
            <a:r>
              <a:rPr lang="en-US" dirty="0"/>
              <a:t>any integer value, possibly within user-defined upper or lower bounds</a:t>
            </a:r>
          </a:p>
          <a:p>
            <a:r>
              <a:rPr lang="en-US" b="1" dirty="0"/>
              <a:t>Binary</a:t>
            </a:r>
            <a:r>
              <a:rPr lang="en-US" dirty="0"/>
              <a:t>: only 0 or 1</a:t>
            </a:r>
          </a:p>
          <a:p>
            <a:pPr lvl="1"/>
            <a:endParaRPr lang="en-US" dirty="0"/>
          </a:p>
          <a:p>
            <a:pPr lvl="1"/>
            <a:endParaRPr lang="en-US" dirty="0"/>
          </a:p>
          <a:p>
            <a:pPr marL="101598" indent="0">
              <a:buNone/>
            </a:pPr>
            <a:endParaRPr lang="en-US" dirty="0"/>
          </a:p>
        </p:txBody>
      </p:sp>
      <p:pic>
        <p:nvPicPr>
          <p:cNvPr id="4" name="Picture 3">
            <a:extLst>
              <a:ext uri="{FF2B5EF4-FFF2-40B4-BE49-F238E27FC236}">
                <a16:creationId xmlns:a16="http://schemas.microsoft.com/office/drawing/2014/main" id="{168312DE-B32D-C768-4B18-CD32013DC174}"/>
              </a:ext>
            </a:extLst>
          </p:cNvPr>
          <p:cNvPicPr>
            <a:picLocks noChangeAspect="1"/>
          </p:cNvPicPr>
          <p:nvPr/>
        </p:nvPicPr>
        <p:blipFill>
          <a:blip r:embed="rId2"/>
          <a:stretch>
            <a:fillRect/>
          </a:stretch>
        </p:blipFill>
        <p:spPr>
          <a:xfrm>
            <a:off x="10363200" y="6061472"/>
            <a:ext cx="1828800" cy="796528"/>
          </a:xfrm>
          <a:prstGeom prst="rect">
            <a:avLst/>
          </a:prstGeom>
        </p:spPr>
      </p:pic>
    </p:spTree>
    <p:extLst>
      <p:ext uri="{BB962C8B-B14F-4D97-AF65-F5344CB8AC3E}">
        <p14:creationId xmlns:p14="http://schemas.microsoft.com/office/powerpoint/2010/main" val="22728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7D725-5C90-92F5-2977-0C2B0CC8E55A}"/>
              </a:ext>
            </a:extLst>
          </p:cNvPr>
          <p:cNvSpPr>
            <a:spLocks noGrp="1"/>
          </p:cNvSpPr>
          <p:nvPr>
            <p:ph type="title"/>
          </p:nvPr>
        </p:nvSpPr>
        <p:spPr>
          <a:xfrm>
            <a:off x="972000" y="0"/>
            <a:ext cx="10248000" cy="1143200"/>
          </a:xfrm>
        </p:spPr>
        <p:txBody>
          <a:bodyPr/>
          <a:lstStyle/>
          <a:p>
            <a:r>
              <a:rPr lang="en-US" sz="4400" dirty="0"/>
              <a:t>Constraints and Objective Function</a:t>
            </a:r>
          </a:p>
        </p:txBody>
      </p:sp>
      <p:sp>
        <p:nvSpPr>
          <p:cNvPr id="3" name="Text Placeholder 2">
            <a:extLst>
              <a:ext uri="{FF2B5EF4-FFF2-40B4-BE49-F238E27FC236}">
                <a16:creationId xmlns:a16="http://schemas.microsoft.com/office/drawing/2014/main" id="{7365E6D3-6DE9-58BB-32FA-8F8CAA339774}"/>
              </a:ext>
            </a:extLst>
          </p:cNvPr>
          <p:cNvSpPr>
            <a:spLocks noGrp="1"/>
          </p:cNvSpPr>
          <p:nvPr>
            <p:ph type="body" idx="1"/>
          </p:nvPr>
        </p:nvSpPr>
        <p:spPr>
          <a:xfrm>
            <a:off x="972000" y="1143200"/>
            <a:ext cx="10248000" cy="5321296"/>
          </a:xfrm>
          <a:solidFill>
            <a:schemeClr val="accent1"/>
          </a:solidFill>
        </p:spPr>
        <p:txBody>
          <a:bodyPr/>
          <a:lstStyle/>
          <a:p>
            <a:pPr marL="101598" indent="0">
              <a:buNone/>
            </a:pPr>
            <a:r>
              <a:rPr lang="en-US" b="1" i="1" dirty="0"/>
              <a:t>Constraints</a:t>
            </a:r>
            <a:r>
              <a:rPr lang="en-US" dirty="0"/>
              <a:t> are mathematical (in)equalities that either represent real-world relationships between decision variables, or facilitate other constraints.</a:t>
            </a:r>
          </a:p>
          <a:p>
            <a:pPr marL="101598" indent="0">
              <a:buNone/>
            </a:pPr>
            <a:endParaRPr lang="en-US" dirty="0"/>
          </a:p>
          <a:p>
            <a:pPr marL="101598" indent="0">
              <a:buNone/>
            </a:pPr>
            <a:r>
              <a:rPr lang="en-US" dirty="0"/>
              <a:t>Constraints can be of form </a:t>
            </a:r>
            <a:r>
              <a:rPr lang="en-US" sz="3200" dirty="0"/>
              <a:t>≤, ≥, </a:t>
            </a:r>
            <a:r>
              <a:rPr lang="en-US" dirty="0"/>
              <a:t>or </a:t>
            </a:r>
            <a:r>
              <a:rPr lang="en-US" sz="3200" dirty="0"/>
              <a:t>=.</a:t>
            </a:r>
            <a:r>
              <a:rPr lang="en-US" dirty="0"/>
              <a:t>  Never </a:t>
            </a:r>
            <a:r>
              <a:rPr lang="en-US" sz="3200" dirty="0"/>
              <a:t>&lt;</a:t>
            </a:r>
            <a:r>
              <a:rPr lang="en-US" dirty="0"/>
              <a:t> or </a:t>
            </a:r>
            <a:r>
              <a:rPr lang="en-US" sz="3200" dirty="0"/>
              <a:t>&gt;</a:t>
            </a:r>
            <a:r>
              <a:rPr lang="en-US" dirty="0"/>
              <a:t>.</a:t>
            </a:r>
          </a:p>
          <a:p>
            <a:pPr marL="101598" indent="0">
              <a:buNone/>
            </a:pPr>
            <a:endParaRPr lang="en-US" dirty="0"/>
          </a:p>
          <a:p>
            <a:pPr marL="101598" indent="0">
              <a:buNone/>
            </a:pPr>
            <a:r>
              <a:rPr lang="en-US" dirty="0"/>
              <a:t>The </a:t>
            </a:r>
            <a:r>
              <a:rPr lang="en-US" b="1" i="1" dirty="0"/>
              <a:t>objective function </a:t>
            </a:r>
            <a:r>
              <a:rPr lang="en-US" dirty="0"/>
              <a:t>is a function of one or more decision variables that the optimization model is tasked with maximizing or minimizing.</a:t>
            </a:r>
          </a:p>
          <a:p>
            <a:pPr marL="101598" indent="0">
              <a:buNone/>
            </a:pPr>
            <a:endParaRPr lang="en-US" dirty="0"/>
          </a:p>
          <a:p>
            <a:pPr marL="101598" indent="0">
              <a:buNone/>
            </a:pPr>
            <a:r>
              <a:rPr lang="en-US" dirty="0"/>
              <a:t>The model changes decision variables, within constraints, to maximize or minimize this expression.</a:t>
            </a:r>
          </a:p>
          <a:p>
            <a:pPr lvl="1"/>
            <a:endParaRPr lang="en-US" dirty="0"/>
          </a:p>
          <a:p>
            <a:pPr lvl="1"/>
            <a:endParaRPr lang="en-US" dirty="0"/>
          </a:p>
          <a:p>
            <a:pPr marL="101598" indent="0">
              <a:buNone/>
            </a:pPr>
            <a:endParaRPr lang="en-US" dirty="0"/>
          </a:p>
        </p:txBody>
      </p:sp>
      <p:pic>
        <p:nvPicPr>
          <p:cNvPr id="4" name="Picture 3">
            <a:extLst>
              <a:ext uri="{FF2B5EF4-FFF2-40B4-BE49-F238E27FC236}">
                <a16:creationId xmlns:a16="http://schemas.microsoft.com/office/drawing/2014/main" id="{B7071038-676A-F048-C82D-B92818DA8A32}"/>
              </a:ext>
            </a:extLst>
          </p:cNvPr>
          <p:cNvPicPr>
            <a:picLocks noChangeAspect="1"/>
          </p:cNvPicPr>
          <p:nvPr/>
        </p:nvPicPr>
        <p:blipFill>
          <a:blip r:embed="rId2"/>
          <a:stretch>
            <a:fillRect/>
          </a:stretch>
        </p:blipFill>
        <p:spPr>
          <a:xfrm>
            <a:off x="10363200" y="6061472"/>
            <a:ext cx="1828800" cy="796528"/>
          </a:xfrm>
          <a:prstGeom prst="rect">
            <a:avLst/>
          </a:prstGeom>
        </p:spPr>
      </p:pic>
    </p:spTree>
    <p:extLst>
      <p:ext uri="{BB962C8B-B14F-4D97-AF65-F5344CB8AC3E}">
        <p14:creationId xmlns:p14="http://schemas.microsoft.com/office/powerpoint/2010/main" val="713409608"/>
      </p:ext>
    </p:extLst>
  </p:cSld>
  <p:clrMapOvr>
    <a:masterClrMapping/>
  </p:clrMapOvr>
</p:sld>
</file>

<file path=ppt/theme/theme1.xml><?xml version="1.0" encoding="utf-8"?>
<a:theme xmlns:a="http://schemas.openxmlformats.org/drawingml/2006/main" name="Thaliard template">
  <a:themeElements>
    <a:clrScheme name="Custom 347">
      <a:dk1>
        <a:srgbClr val="34373D"/>
      </a:dk1>
      <a:lt1>
        <a:srgbClr val="FFFFFF"/>
      </a:lt1>
      <a:dk2>
        <a:srgbClr val="CDD2DB"/>
      </a:dk2>
      <a:lt2>
        <a:srgbClr val="6A7486"/>
      </a:lt2>
      <a:accent1>
        <a:srgbClr val="465573"/>
      </a:accent1>
      <a:accent2>
        <a:srgbClr val="6E86B6"/>
      </a:accent2>
      <a:accent3>
        <a:srgbClr val="ACBFE6"/>
      </a:accent3>
      <a:accent4>
        <a:srgbClr val="91C05E"/>
      </a:accent4>
      <a:accent5>
        <a:srgbClr val="ACCC88"/>
      </a:accent5>
      <a:accent6>
        <a:srgbClr val="E2F8CB"/>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Thaliard · SlidesCarnival</Template>
  <TotalTime>21373</TotalTime>
  <Words>2307</Words>
  <Application>Microsoft Office PowerPoint</Application>
  <PresentationFormat>Widescreen</PresentationFormat>
  <Paragraphs>274</Paragraphs>
  <Slides>36</Slides>
  <Notes>8</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Cambria Math</vt:lpstr>
      <vt:lpstr>Titillium Web</vt:lpstr>
      <vt:lpstr>Titillium Web ExtraLight</vt:lpstr>
      <vt:lpstr>Thaliard template</vt:lpstr>
      <vt:lpstr>R In Supply Chain:  Intro to Supply Chain Network Design</vt:lpstr>
      <vt:lpstr>Who Am I?</vt:lpstr>
      <vt:lpstr>Supply Chains… From Back Office to the Front Page</vt:lpstr>
      <vt:lpstr>How Can Analytics Be Used in Supply Chain Management?</vt:lpstr>
      <vt:lpstr>What is Supply Chain Network Design?</vt:lpstr>
      <vt:lpstr>Distribution Network Design</vt:lpstr>
      <vt:lpstr>How Do We Do This?</vt:lpstr>
      <vt:lpstr>Decision Variables</vt:lpstr>
      <vt:lpstr>Constraints and Objective Function</vt:lpstr>
      <vt:lpstr>Optimization Model Types</vt:lpstr>
      <vt:lpstr>Heartland Widgets, Inc.</vt:lpstr>
      <vt:lpstr>Heartland Widgets, Inc.</vt:lpstr>
      <vt:lpstr>Heartland Widgets: Customer Demand By City</vt:lpstr>
      <vt:lpstr>Heartland Widgets: Potential Distribution Center Locations</vt:lpstr>
      <vt:lpstr>Heartland Widget Distributors, Inc.</vt:lpstr>
      <vt:lpstr>Heartland Widget Distributors, Inc.</vt:lpstr>
      <vt:lpstr>R Packages Used</vt:lpstr>
      <vt:lpstr>Shiny App: Upload Input Files</vt:lpstr>
      <vt:lpstr>Shiny App: Check Inputs</vt:lpstr>
      <vt:lpstr>Shiny App: Check Inputs</vt:lpstr>
      <vt:lpstr>Shiny App: Adjust Settings</vt:lpstr>
      <vt:lpstr>Shiny App: Results</vt:lpstr>
      <vt:lpstr>A Side Discussion About Constraints…</vt:lpstr>
      <vt:lpstr>Shiny App: Requiring Exactly 3 DCs Opened</vt:lpstr>
      <vt:lpstr>Shiny App: Max 400 Miles to DC</vt:lpstr>
      <vt:lpstr>Shiny App: Tradeoffs In Cost Functions</vt:lpstr>
      <vt:lpstr>Conclusion</vt:lpstr>
      <vt:lpstr>Thank you for listening!</vt:lpstr>
      <vt:lpstr>Appendix / Extra Slides</vt:lpstr>
      <vt:lpstr>Agenda</vt:lpstr>
      <vt:lpstr>What is Supply Chain Management?</vt:lpstr>
      <vt:lpstr>How Can Analytics Be Used in Supply Chain Management?</vt:lpstr>
      <vt:lpstr>What is Supply Chain Network Design?</vt:lpstr>
      <vt:lpstr>Two-Echelon Distribution Center Network Design</vt:lpstr>
      <vt:lpstr>Two-Echelon Distribution Center Network Design</vt:lpstr>
      <vt:lpstr>Vacation Flights &amp; Constraints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Driven Supply Chain LLC</dc:title>
  <dc:creator>Ralph Asher</dc:creator>
  <cp:lastModifiedBy>Ralph Asher</cp:lastModifiedBy>
  <cp:revision>94</cp:revision>
  <dcterms:created xsi:type="dcterms:W3CDTF">2021-11-10T02:39:36Z</dcterms:created>
  <dcterms:modified xsi:type="dcterms:W3CDTF">2022-06-01T22:11:46Z</dcterms:modified>
</cp:coreProperties>
</file>